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256" r:id="rId2"/>
    <p:sldId id="257" r:id="rId3"/>
    <p:sldId id="305" r:id="rId4"/>
    <p:sldId id="286" r:id="rId5"/>
    <p:sldId id="272" r:id="rId6"/>
    <p:sldId id="273" r:id="rId7"/>
    <p:sldId id="306" r:id="rId8"/>
    <p:sldId id="307" r:id="rId9"/>
    <p:sldId id="308" r:id="rId10"/>
    <p:sldId id="309" r:id="rId11"/>
    <p:sldId id="276" r:id="rId12"/>
    <p:sldId id="271" r:id="rId13"/>
    <p:sldId id="261" r:id="rId14"/>
    <p:sldId id="283" r:id="rId15"/>
    <p:sldId id="282" r:id="rId16"/>
    <p:sldId id="311" r:id="rId17"/>
    <p:sldId id="312" r:id="rId18"/>
    <p:sldId id="310" r:id="rId19"/>
    <p:sldId id="284" r:id="rId20"/>
    <p:sldId id="278" r:id="rId21"/>
    <p:sldId id="279" r:id="rId22"/>
    <p:sldId id="296" r:id="rId23"/>
    <p:sldId id="295" r:id="rId24"/>
    <p:sldId id="288" r:id="rId25"/>
    <p:sldId id="289" r:id="rId26"/>
    <p:sldId id="290" r:id="rId27"/>
    <p:sldId id="291" r:id="rId28"/>
    <p:sldId id="303" r:id="rId29"/>
    <p:sldId id="293" r:id="rId30"/>
    <p:sldId id="292" r:id="rId31"/>
    <p:sldId id="297" r:id="rId32"/>
    <p:sldId id="302" r:id="rId33"/>
    <p:sldId id="301" r:id="rId34"/>
    <p:sldId id="313" r:id="rId35"/>
    <p:sldId id="259" r:id="rId36"/>
    <p:sldId id="304" r:id="rId37"/>
    <p:sldId id="299" r:id="rId38"/>
    <p:sldId id="300" r:id="rId39"/>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ýchozí oddíl" id="{CA1AC274-E003-4C48-93BA-5FB11FC35558}">
          <p14:sldIdLst>
            <p14:sldId id="256"/>
            <p14:sldId id="257"/>
            <p14:sldId id="305"/>
          </p14:sldIdLst>
        </p14:section>
        <p14:section name="User scenarios" id="{05D36122-3DD8-4EE4-A061-50B2B227B7E4}">
          <p14:sldIdLst>
            <p14:sldId id="286"/>
            <p14:sldId id="272"/>
            <p14:sldId id="273"/>
            <p14:sldId id="306"/>
            <p14:sldId id="307"/>
            <p14:sldId id="308"/>
            <p14:sldId id="309"/>
            <p14:sldId id="276"/>
            <p14:sldId id="271"/>
            <p14:sldId id="261"/>
            <p14:sldId id="283"/>
            <p14:sldId id="282"/>
            <p14:sldId id="311"/>
            <p14:sldId id="312"/>
            <p14:sldId id="310"/>
            <p14:sldId id="284"/>
            <p14:sldId id="278"/>
          </p14:sldIdLst>
        </p14:section>
        <p14:section name="Implemementation" id="{182957F4-1944-4CB8-BAA5-1BEB96203737}">
          <p14:sldIdLst>
            <p14:sldId id="279"/>
            <p14:sldId id="296"/>
            <p14:sldId id="295"/>
            <p14:sldId id="288"/>
            <p14:sldId id="289"/>
            <p14:sldId id="290"/>
            <p14:sldId id="291"/>
            <p14:sldId id="303"/>
            <p14:sldId id="293"/>
            <p14:sldId id="292"/>
            <p14:sldId id="297"/>
            <p14:sldId id="302"/>
            <p14:sldId id="301"/>
            <p14:sldId id="313"/>
            <p14:sldId id="259"/>
            <p14:sldId id="304"/>
            <p14:sldId id="299"/>
            <p14:sldId id="3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93"/>
    <a:srgbClr val="B6265F"/>
    <a:srgbClr val="0B74B0"/>
    <a:srgbClr val="146B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větlý styl 1 – zvýraznění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Bez stylu, bez mřížky">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65893" autoAdjust="0"/>
  </p:normalViewPr>
  <p:slideViewPr>
    <p:cSldViewPr>
      <p:cViewPr varScale="1">
        <p:scale>
          <a:sx n="61" d="100"/>
          <a:sy n="61" d="100"/>
        </p:scale>
        <p:origin x="906" y="4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25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cs-CZ"/>
          </a:p>
        </p:txBody>
      </p:sp>
      <p:sp>
        <p:nvSpPr>
          <p:cNvPr id="3" name="Zástupný symbol pro datum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9255624D-B484-4122-A316-3CB07982ACA5}" type="datetimeFigureOut">
              <a:rPr lang="cs-CZ" smtClean="0"/>
              <a:t>16.3.2016</a:t>
            </a:fld>
            <a:endParaRPr lang="cs-CZ"/>
          </a:p>
        </p:txBody>
      </p:sp>
      <p:sp>
        <p:nvSpPr>
          <p:cNvPr id="4" name="Zástupný symbol pro zápatí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cs-CZ"/>
          </a:p>
        </p:txBody>
      </p:sp>
      <p:sp>
        <p:nvSpPr>
          <p:cNvPr id="5" name="Zástupný symbol pro číslo snímku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8E4FE101-9080-42CF-8564-0386E756914B}" type="slidenum">
              <a:rPr lang="cs-CZ" smtClean="0"/>
              <a:t>‹#›</a:t>
            </a:fld>
            <a:endParaRPr lang="cs-CZ"/>
          </a:p>
        </p:txBody>
      </p:sp>
    </p:spTree>
    <p:extLst>
      <p:ext uri="{BB962C8B-B14F-4D97-AF65-F5344CB8AC3E}">
        <p14:creationId xmlns:p14="http://schemas.microsoft.com/office/powerpoint/2010/main" val="35781954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8E4D7A28-87AD-4A36-8405-7E81BB20EB5B}" type="datetimeFigureOut">
              <a:rPr lang="en-US" smtClean="0"/>
              <a:t>3/16/2016</a:t>
            </a:fld>
            <a:endParaRPr lang="en-US"/>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05AC58EF-5517-4B2E-BE17-EEF29A42C44A}" type="slidenum">
              <a:rPr lang="en-US" smtClean="0"/>
              <a:t>‹#›</a:t>
            </a:fld>
            <a:endParaRPr lang="en-US"/>
          </a:p>
        </p:txBody>
      </p:sp>
    </p:spTree>
    <p:extLst>
      <p:ext uri="{BB962C8B-B14F-4D97-AF65-F5344CB8AC3E}">
        <p14:creationId xmlns:p14="http://schemas.microsoft.com/office/powerpoint/2010/main" val="372599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
            </a:r>
            <a:r>
              <a:rPr lang="cs-CZ" dirty="0" smtClean="0"/>
              <a:t>íra</a:t>
            </a:r>
            <a:endParaRPr lang="sk-SK" dirty="0"/>
          </a:p>
        </p:txBody>
      </p:sp>
      <p:sp>
        <p:nvSpPr>
          <p:cNvPr id="4" name="Slide Number Placeholder 3"/>
          <p:cNvSpPr>
            <a:spLocks noGrp="1"/>
          </p:cNvSpPr>
          <p:nvPr>
            <p:ph type="sldNum" sz="quarter" idx="10"/>
          </p:nvPr>
        </p:nvSpPr>
        <p:spPr/>
        <p:txBody>
          <a:bodyPr/>
          <a:lstStyle/>
          <a:p>
            <a:fld id="{05AC58EF-5517-4B2E-BE17-EEF29A42C44A}" type="slidenum">
              <a:rPr lang="en-US" smtClean="0"/>
              <a:t>1</a:t>
            </a:fld>
            <a:endParaRPr lang="en-US"/>
          </a:p>
        </p:txBody>
      </p:sp>
    </p:spTree>
    <p:extLst>
      <p:ext uri="{BB962C8B-B14F-4D97-AF65-F5344CB8AC3E}">
        <p14:creationId xmlns:p14="http://schemas.microsoft.com/office/powerpoint/2010/main" val="3155643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Clr>
                <a:srgbClr val="0B74B0"/>
              </a:buClr>
            </a:pPr>
            <a:r>
              <a:rPr lang="en-US" dirty="0" smtClean="0"/>
              <a:t>Data available for all the team members, regardless of their geographical location, international collaboration</a:t>
            </a:r>
          </a:p>
          <a:p>
            <a:pPr lvl="1">
              <a:buClr>
                <a:srgbClr val="0B74B0"/>
              </a:buClr>
            </a:pPr>
            <a:endParaRPr lang="en-US" dirty="0" smtClean="0"/>
          </a:p>
          <a:p>
            <a:pPr lvl="1">
              <a:buClr>
                <a:srgbClr val="0B74B0"/>
              </a:buClr>
            </a:pPr>
            <a:r>
              <a:rPr lang="en-US" dirty="0" smtClean="0"/>
              <a:t>Safe, backed</a:t>
            </a:r>
            <a:r>
              <a:rPr lang="en-US" baseline="0" dirty="0" smtClean="0"/>
              <a:t> up – CESNET provides necessary infrastructure </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10</a:t>
            </a:fld>
            <a:endParaRPr lang="en-US"/>
          </a:p>
        </p:txBody>
      </p:sp>
    </p:spTree>
    <p:extLst>
      <p:ext uri="{BB962C8B-B14F-4D97-AF65-F5344CB8AC3E}">
        <p14:creationId xmlns:p14="http://schemas.microsoft.com/office/powerpoint/2010/main" val="1742945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Phenolic</a:t>
            </a:r>
            <a:r>
              <a:rPr lang="en-US" baseline="0" dirty="0" smtClean="0"/>
              <a:t> group</a:t>
            </a:r>
          </a:p>
          <a:p>
            <a:endParaRPr lang="en-US" baseline="0" dirty="0" smtClean="0"/>
          </a:p>
          <a:p>
            <a:r>
              <a:rPr lang="en-US" baseline="0" dirty="0" smtClean="0"/>
              <a:t>Reciprocal centimeters</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11</a:t>
            </a:fld>
            <a:endParaRPr lang="en-US"/>
          </a:p>
        </p:txBody>
      </p:sp>
    </p:spTree>
    <p:extLst>
      <p:ext uri="{BB962C8B-B14F-4D97-AF65-F5344CB8AC3E}">
        <p14:creationId xmlns:p14="http://schemas.microsoft.com/office/powerpoint/2010/main" val="348592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Experience of our scientists:</a:t>
            </a:r>
            <a:r>
              <a:rPr lang="en-US" baseline="0" dirty="0" smtClean="0"/>
              <a:t> </a:t>
            </a:r>
            <a:r>
              <a:rPr lang="en-US" dirty="0" smtClean="0"/>
              <a:t>If data are published sooner, scientists</a:t>
            </a:r>
            <a:r>
              <a:rPr lang="en-US" baseline="0" dirty="0" smtClean="0"/>
              <a:t> from Asia are able to duplicate the work and publish in predatory journals in two weeks.</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12</a:t>
            </a:fld>
            <a:endParaRPr lang="en-US"/>
          </a:p>
        </p:txBody>
      </p:sp>
    </p:spTree>
    <p:extLst>
      <p:ext uri="{BB962C8B-B14F-4D97-AF65-F5344CB8AC3E}">
        <p14:creationId xmlns:p14="http://schemas.microsoft.com/office/powerpoint/2010/main" val="275321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Lukáš</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13</a:t>
            </a:fld>
            <a:endParaRPr lang="en-US"/>
          </a:p>
        </p:txBody>
      </p:sp>
    </p:spTree>
    <p:extLst>
      <p:ext uri="{BB962C8B-B14F-4D97-AF65-F5344CB8AC3E}">
        <p14:creationId xmlns:p14="http://schemas.microsoft.com/office/powerpoint/2010/main" val="46711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14</a:t>
            </a:fld>
            <a:endParaRPr lang="en-US"/>
          </a:p>
        </p:txBody>
      </p:sp>
    </p:spTree>
    <p:extLst>
      <p:ext uri="{BB962C8B-B14F-4D97-AF65-F5344CB8AC3E}">
        <p14:creationId xmlns:p14="http://schemas.microsoft.com/office/powerpoint/2010/main" val="2803899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15</a:t>
            </a:fld>
            <a:endParaRPr lang="en-US"/>
          </a:p>
        </p:txBody>
      </p:sp>
    </p:spTree>
    <p:extLst>
      <p:ext uri="{BB962C8B-B14F-4D97-AF65-F5344CB8AC3E}">
        <p14:creationId xmlns:p14="http://schemas.microsoft.com/office/powerpoint/2010/main" val="2194233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16</a:t>
            </a:fld>
            <a:endParaRPr lang="en-US"/>
          </a:p>
        </p:txBody>
      </p:sp>
    </p:spTree>
    <p:extLst>
      <p:ext uri="{BB962C8B-B14F-4D97-AF65-F5344CB8AC3E}">
        <p14:creationId xmlns:p14="http://schemas.microsoft.com/office/powerpoint/2010/main" val="158387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17</a:t>
            </a:fld>
            <a:endParaRPr lang="en-US"/>
          </a:p>
        </p:txBody>
      </p:sp>
    </p:spTree>
    <p:extLst>
      <p:ext uri="{BB962C8B-B14F-4D97-AF65-F5344CB8AC3E}">
        <p14:creationId xmlns:p14="http://schemas.microsoft.com/office/powerpoint/2010/main" val="3666650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18</a:t>
            </a:fld>
            <a:endParaRPr lang="en-US"/>
          </a:p>
        </p:txBody>
      </p:sp>
    </p:spTree>
    <p:extLst>
      <p:ext uri="{BB962C8B-B14F-4D97-AF65-F5344CB8AC3E}">
        <p14:creationId xmlns:p14="http://schemas.microsoft.com/office/powerpoint/2010/main" val="67845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19</a:t>
            </a:fld>
            <a:endParaRPr lang="en-US"/>
          </a:p>
        </p:txBody>
      </p:sp>
    </p:spTree>
    <p:extLst>
      <p:ext uri="{BB962C8B-B14F-4D97-AF65-F5344CB8AC3E}">
        <p14:creationId xmlns:p14="http://schemas.microsoft.com/office/powerpoint/2010/main" val="113558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of the project is to create a proof of concept</a:t>
            </a:r>
            <a:r>
              <a:rPr lang="en-US" baseline="0" dirty="0" smtClean="0"/>
              <a:t> solution that could serve as a basis for a country-wide data repository</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a:t>
            </a:fld>
            <a:endParaRPr lang="en-US"/>
          </a:p>
        </p:txBody>
      </p:sp>
    </p:spTree>
    <p:extLst>
      <p:ext uri="{BB962C8B-B14F-4D97-AF65-F5344CB8AC3E}">
        <p14:creationId xmlns:p14="http://schemas.microsoft.com/office/powerpoint/2010/main" val="48466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Míra</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20</a:t>
            </a:fld>
            <a:endParaRPr lang="en-US"/>
          </a:p>
        </p:txBody>
      </p:sp>
    </p:spTree>
    <p:extLst>
      <p:ext uri="{BB962C8B-B14F-4D97-AF65-F5344CB8AC3E}">
        <p14:creationId xmlns:p14="http://schemas.microsoft.com/office/powerpoint/2010/main" val="168410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21</a:t>
            </a:fld>
            <a:endParaRPr lang="en-US"/>
          </a:p>
        </p:txBody>
      </p:sp>
    </p:spTree>
    <p:extLst>
      <p:ext uri="{BB962C8B-B14F-4D97-AF65-F5344CB8AC3E}">
        <p14:creationId xmlns:p14="http://schemas.microsoft.com/office/powerpoint/2010/main" val="3305860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Lukáš</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22</a:t>
            </a:fld>
            <a:endParaRPr lang="en-US"/>
          </a:p>
        </p:txBody>
      </p:sp>
    </p:spTree>
    <p:extLst>
      <p:ext uri="{BB962C8B-B14F-4D97-AF65-F5344CB8AC3E}">
        <p14:creationId xmlns:p14="http://schemas.microsoft.com/office/powerpoint/2010/main" val="1328656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23</a:t>
            </a:fld>
            <a:endParaRPr lang="en-US"/>
          </a:p>
        </p:txBody>
      </p:sp>
    </p:spTree>
    <p:extLst>
      <p:ext uri="{BB962C8B-B14F-4D97-AF65-F5344CB8AC3E}">
        <p14:creationId xmlns:p14="http://schemas.microsoft.com/office/powerpoint/2010/main" val="1837984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Míra</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24</a:t>
            </a:fld>
            <a:endParaRPr lang="en-US"/>
          </a:p>
        </p:txBody>
      </p:sp>
    </p:spTree>
    <p:extLst>
      <p:ext uri="{BB962C8B-B14F-4D97-AF65-F5344CB8AC3E}">
        <p14:creationId xmlns:p14="http://schemas.microsoft.com/office/powerpoint/2010/main" val="4154879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25</a:t>
            </a:fld>
            <a:endParaRPr lang="en-US"/>
          </a:p>
        </p:txBody>
      </p:sp>
    </p:spTree>
    <p:extLst>
      <p:ext uri="{BB962C8B-B14F-4D97-AF65-F5344CB8AC3E}">
        <p14:creationId xmlns:p14="http://schemas.microsoft.com/office/powerpoint/2010/main" val="3395953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Lukáš</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26</a:t>
            </a:fld>
            <a:endParaRPr lang="en-US"/>
          </a:p>
        </p:txBody>
      </p:sp>
    </p:spTree>
    <p:extLst>
      <p:ext uri="{BB962C8B-B14F-4D97-AF65-F5344CB8AC3E}">
        <p14:creationId xmlns:p14="http://schemas.microsoft.com/office/powerpoint/2010/main" val="3974327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27</a:t>
            </a:fld>
            <a:endParaRPr lang="en-US"/>
          </a:p>
        </p:txBody>
      </p:sp>
    </p:spTree>
    <p:extLst>
      <p:ext uri="{BB962C8B-B14F-4D97-AF65-F5344CB8AC3E}">
        <p14:creationId xmlns:p14="http://schemas.microsoft.com/office/powerpoint/2010/main" val="375328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28</a:t>
            </a:fld>
            <a:endParaRPr lang="en-US"/>
          </a:p>
        </p:txBody>
      </p:sp>
    </p:spTree>
    <p:extLst>
      <p:ext uri="{BB962C8B-B14F-4D97-AF65-F5344CB8AC3E}">
        <p14:creationId xmlns:p14="http://schemas.microsoft.com/office/powerpoint/2010/main" val="375328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29</a:t>
            </a:fld>
            <a:endParaRPr lang="en-US"/>
          </a:p>
        </p:txBody>
      </p:sp>
    </p:spTree>
    <p:extLst>
      <p:ext uri="{BB962C8B-B14F-4D97-AF65-F5344CB8AC3E}">
        <p14:creationId xmlns:p14="http://schemas.microsoft.com/office/powerpoint/2010/main" val="632510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B74B0"/>
              </a:buClr>
            </a:pPr>
            <a:r>
              <a:rPr lang="en-US" dirty="0" smtClean="0"/>
              <a:t>CESNET </a:t>
            </a:r>
          </a:p>
          <a:p>
            <a:pPr marL="0" marR="0" indent="0" algn="l" defTabSz="914400" rtl="0" eaLnBrk="1" fontAlgn="auto" latinLnBrk="0" hangingPunct="1">
              <a:lnSpc>
                <a:spcPct val="100000"/>
              </a:lnSpc>
              <a:spcBef>
                <a:spcPts val="0"/>
              </a:spcBef>
              <a:spcAft>
                <a:spcPts val="0"/>
              </a:spcAft>
              <a:buClr>
                <a:srgbClr val="0B74B0"/>
              </a:buClr>
              <a:buSzTx/>
              <a:buFontTx/>
              <a:buNone/>
              <a:tabLst/>
              <a:defRPr/>
            </a:pPr>
            <a:r>
              <a:rPr lang="en-US" dirty="0" smtClean="0"/>
              <a:t>Operates and develops the national e-infrastructure for science, research and education </a:t>
            </a:r>
          </a:p>
          <a:p>
            <a:pPr>
              <a:buClr>
                <a:srgbClr val="0B74B0"/>
              </a:buClr>
            </a:pPr>
            <a:endParaRPr lang="en-US" dirty="0" smtClean="0"/>
          </a:p>
          <a:p>
            <a:pPr>
              <a:buClr>
                <a:srgbClr val="0B74B0"/>
              </a:buClr>
            </a:pPr>
            <a:r>
              <a:rPr lang="cs-CZ" dirty="0" err="1" smtClean="0"/>
              <a:t>Provides</a:t>
            </a:r>
            <a:endParaRPr lang="en-US" dirty="0" smtClean="0"/>
          </a:p>
          <a:p>
            <a:pPr lvl="1">
              <a:buClr>
                <a:srgbClr val="0B74B0"/>
              </a:buClr>
            </a:pPr>
            <a:r>
              <a:rPr lang="en-US" dirty="0" smtClean="0"/>
              <a:t>Networking infrastructure,</a:t>
            </a:r>
            <a:r>
              <a:rPr lang="en-US" baseline="0" dirty="0" smtClean="0"/>
              <a:t> </a:t>
            </a:r>
            <a:r>
              <a:rPr lang="cs-CZ" dirty="0" smtClean="0"/>
              <a:t>Czech </a:t>
            </a:r>
            <a:r>
              <a:rPr lang="cs-CZ" dirty="0" err="1" smtClean="0"/>
              <a:t>academic</a:t>
            </a:r>
            <a:r>
              <a:rPr lang="cs-CZ" dirty="0" smtClean="0"/>
              <a:t> </a:t>
            </a:r>
            <a:r>
              <a:rPr lang="en-US" dirty="0" smtClean="0"/>
              <a:t>identity</a:t>
            </a:r>
            <a:r>
              <a:rPr lang="en-US" baseline="0" dirty="0" smtClean="0"/>
              <a:t> </a:t>
            </a:r>
            <a:r>
              <a:rPr lang="cs-CZ" dirty="0" err="1" smtClean="0"/>
              <a:t>federation</a:t>
            </a:r>
            <a:r>
              <a:rPr lang="cs-CZ" dirty="0" smtClean="0"/>
              <a:t> </a:t>
            </a:r>
            <a:r>
              <a:rPr lang="en-US" dirty="0" smtClean="0"/>
              <a:t>eduID.cz,</a:t>
            </a:r>
            <a:r>
              <a:rPr lang="en-US" baseline="0" dirty="0" smtClean="0"/>
              <a:t> </a:t>
            </a:r>
            <a:r>
              <a:rPr lang="en-US" b="1" dirty="0" smtClean="0"/>
              <a:t>Data storage (21PB of space),</a:t>
            </a:r>
            <a:r>
              <a:rPr lang="en-US" b="1" baseline="0" dirty="0" smtClean="0"/>
              <a:t> </a:t>
            </a:r>
            <a:r>
              <a:rPr lang="en-US" dirty="0" smtClean="0"/>
              <a:t>Collaborative environment,</a:t>
            </a:r>
            <a:r>
              <a:rPr lang="en-US" baseline="0" dirty="0" smtClean="0"/>
              <a:t> </a:t>
            </a:r>
            <a:r>
              <a:rPr lang="en-US" dirty="0" smtClean="0"/>
              <a:t>Distributed grid computing</a:t>
            </a:r>
          </a:p>
          <a:p>
            <a:pPr>
              <a:buClr>
                <a:srgbClr val="0B74B0"/>
              </a:buClr>
            </a:pPr>
            <a:r>
              <a:rPr lang="en-US" dirty="0" smtClean="0"/>
              <a:t>Well established and trustworthy</a:t>
            </a:r>
            <a:r>
              <a:rPr lang="en-US" baseline="0" dirty="0" smtClean="0"/>
              <a:t> </a:t>
            </a:r>
            <a:r>
              <a:rPr lang="en-US" dirty="0" smtClean="0"/>
              <a:t>academic service provider</a:t>
            </a:r>
          </a:p>
          <a:p>
            <a:pPr>
              <a:buClr>
                <a:srgbClr val="0B74B0"/>
              </a:buClr>
            </a:pPr>
            <a:endParaRPr lang="en-US" dirty="0" smtClean="0"/>
          </a:p>
          <a:p>
            <a:pPr>
              <a:buClr>
                <a:srgbClr val="0B74B0"/>
              </a:buClr>
            </a:pPr>
            <a:r>
              <a:rPr lang="en-US" dirty="0" smtClean="0"/>
              <a:t>National library of technology</a:t>
            </a:r>
          </a:p>
          <a:p>
            <a:pPr>
              <a:buClr>
                <a:srgbClr val="0B74B0"/>
              </a:buClr>
            </a:pPr>
            <a:endParaRPr lang="en-US" dirty="0" smtClean="0"/>
          </a:p>
          <a:p>
            <a:pPr>
              <a:buClr>
                <a:srgbClr val="0B74B0"/>
              </a:buClr>
            </a:pPr>
            <a:r>
              <a:rPr lang="en-US" dirty="0" smtClean="0"/>
              <a:t>Scientists with most</a:t>
            </a:r>
            <a:r>
              <a:rPr lang="en-US" baseline="0" dirty="0" smtClean="0"/>
              <a:t> obscure needs</a:t>
            </a:r>
            <a:endParaRPr lang="en-US" dirty="0" smtClean="0"/>
          </a:p>
          <a:p>
            <a:pPr>
              <a:buClr>
                <a:srgbClr val="0B74B0"/>
              </a:buClr>
            </a:pPr>
            <a:endParaRPr lang="en-US" dirty="0" smtClean="0"/>
          </a:p>
          <a:p>
            <a:pPr>
              <a:buClr>
                <a:srgbClr val="0B74B0"/>
              </a:buClr>
            </a:pPr>
            <a:r>
              <a:rPr lang="en-US" dirty="0" smtClean="0"/>
              <a:t>In 2013, CIS and NTK joined forces and founded </a:t>
            </a:r>
            <a:r>
              <a:rPr lang="en-US" dirty="0" err="1" smtClean="0"/>
              <a:t>ChemTK</a:t>
            </a:r>
            <a:r>
              <a:rPr lang="en-US" dirty="0" smtClean="0"/>
              <a:t>, a shared library of chemistry, sharing not only books but also e-sources and people</a:t>
            </a:r>
          </a:p>
          <a:p>
            <a:pPr>
              <a:buClr>
                <a:srgbClr val="0B74B0"/>
              </a:buClr>
            </a:pPr>
            <a:r>
              <a:rPr lang="en-US" dirty="0" smtClean="0"/>
              <a:t>Department of Organic Chemistry of the Czech Academy of Sciences joined </a:t>
            </a:r>
            <a:r>
              <a:rPr lang="en-US" dirty="0" err="1" smtClean="0"/>
              <a:t>ChemTK</a:t>
            </a:r>
            <a:r>
              <a:rPr lang="en-US" dirty="0" smtClean="0"/>
              <a:t> in 2015</a:t>
            </a:r>
          </a:p>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3</a:t>
            </a:fld>
            <a:endParaRPr lang="en-US"/>
          </a:p>
        </p:txBody>
      </p:sp>
    </p:spTree>
    <p:extLst>
      <p:ext uri="{BB962C8B-B14F-4D97-AF65-F5344CB8AC3E}">
        <p14:creationId xmlns:p14="http://schemas.microsoft.com/office/powerpoint/2010/main" val="2173437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30</a:t>
            </a:fld>
            <a:endParaRPr lang="en-US"/>
          </a:p>
        </p:txBody>
      </p:sp>
    </p:spTree>
    <p:extLst>
      <p:ext uri="{BB962C8B-B14F-4D97-AF65-F5344CB8AC3E}">
        <p14:creationId xmlns:p14="http://schemas.microsoft.com/office/powerpoint/2010/main" val="1620576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31</a:t>
            </a:fld>
            <a:endParaRPr lang="en-US"/>
          </a:p>
        </p:txBody>
      </p:sp>
    </p:spTree>
    <p:extLst>
      <p:ext uri="{BB962C8B-B14F-4D97-AF65-F5344CB8AC3E}">
        <p14:creationId xmlns:p14="http://schemas.microsoft.com/office/powerpoint/2010/main" val="3309020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32</a:t>
            </a:fld>
            <a:endParaRPr lang="en-US"/>
          </a:p>
        </p:txBody>
      </p:sp>
    </p:spTree>
    <p:extLst>
      <p:ext uri="{BB962C8B-B14F-4D97-AF65-F5344CB8AC3E}">
        <p14:creationId xmlns:p14="http://schemas.microsoft.com/office/powerpoint/2010/main" val="384650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Mira</a:t>
            </a:r>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33</a:t>
            </a:fld>
            <a:endParaRPr lang="en-US"/>
          </a:p>
        </p:txBody>
      </p:sp>
    </p:spTree>
    <p:extLst>
      <p:ext uri="{BB962C8B-B14F-4D97-AF65-F5344CB8AC3E}">
        <p14:creationId xmlns:p14="http://schemas.microsoft.com/office/powerpoint/2010/main" val="2549969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a:t>
            </a:r>
          </a:p>
          <a:p>
            <a:r>
              <a:rPr lang="en-US" dirty="0" smtClean="0"/>
              <a:t>even when they are backed by CESNET</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34</a:t>
            </a:fld>
            <a:endParaRPr lang="en-US"/>
          </a:p>
        </p:txBody>
      </p:sp>
    </p:spTree>
    <p:extLst>
      <p:ext uri="{BB962C8B-B14F-4D97-AF65-F5344CB8AC3E}">
        <p14:creationId xmlns:p14="http://schemas.microsoft.com/office/powerpoint/2010/main" val="2043323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35</a:t>
            </a:fld>
            <a:endParaRPr lang="en-US"/>
          </a:p>
        </p:txBody>
      </p:sp>
    </p:spTree>
    <p:extLst>
      <p:ext uri="{BB962C8B-B14F-4D97-AF65-F5344CB8AC3E}">
        <p14:creationId xmlns:p14="http://schemas.microsoft.com/office/powerpoint/2010/main" val="484666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36</a:t>
            </a:fld>
            <a:endParaRPr lang="en-US"/>
          </a:p>
        </p:txBody>
      </p:sp>
    </p:spTree>
    <p:extLst>
      <p:ext uri="{BB962C8B-B14F-4D97-AF65-F5344CB8AC3E}">
        <p14:creationId xmlns:p14="http://schemas.microsoft.com/office/powerpoint/2010/main" val="3700926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37</a:t>
            </a:fld>
            <a:endParaRPr lang="en-US"/>
          </a:p>
        </p:txBody>
      </p:sp>
    </p:spTree>
    <p:extLst>
      <p:ext uri="{BB962C8B-B14F-4D97-AF65-F5344CB8AC3E}">
        <p14:creationId xmlns:p14="http://schemas.microsoft.com/office/powerpoint/2010/main" val="1944633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38</a:t>
            </a:fld>
            <a:endParaRPr lang="en-US"/>
          </a:p>
        </p:txBody>
      </p:sp>
    </p:spTree>
    <p:extLst>
      <p:ext uri="{BB962C8B-B14F-4D97-AF65-F5344CB8AC3E}">
        <p14:creationId xmlns:p14="http://schemas.microsoft.com/office/powerpoint/2010/main" val="3054208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Lukas</a:t>
            </a:r>
          </a:p>
          <a:p>
            <a:endParaRPr lang="en-US" dirty="0" smtClean="0"/>
          </a:p>
          <a:p>
            <a:r>
              <a:rPr lang="en-US" dirty="0" smtClean="0"/>
              <a:t>A scientific discipline</a:t>
            </a:r>
            <a:r>
              <a:rPr lang="en-US" baseline="0" dirty="0" smtClean="0"/>
              <a:t> covering sociology, anthropology, linguistics, and political science applied to Romany groups throughout the world.</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4</a:t>
            </a:fld>
            <a:endParaRPr lang="en-US"/>
          </a:p>
        </p:txBody>
      </p:sp>
    </p:spTree>
    <p:extLst>
      <p:ext uri="{BB962C8B-B14F-4D97-AF65-F5344CB8AC3E}">
        <p14:creationId xmlns:p14="http://schemas.microsoft.com/office/powerpoint/2010/main" val="231303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5</a:t>
            </a:fld>
            <a:endParaRPr lang="en-US"/>
          </a:p>
        </p:txBody>
      </p:sp>
    </p:spTree>
    <p:extLst>
      <p:ext uri="{BB962C8B-B14F-4D97-AF65-F5344CB8AC3E}">
        <p14:creationId xmlns:p14="http://schemas.microsoft.com/office/powerpoint/2010/main" val="428805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experiments</a:t>
            </a:r>
          </a:p>
          <a:p>
            <a:endParaRPr lang="en-US" dirty="0" smtClean="0"/>
          </a:p>
          <a:p>
            <a:r>
              <a:rPr lang="en-US" dirty="0" smtClean="0"/>
              <a:t>Chemical </a:t>
            </a:r>
            <a:r>
              <a:rPr lang="en-US" dirty="0" smtClean="0"/>
              <a:t>equations</a:t>
            </a:r>
            <a:r>
              <a:rPr lang="en-US" baseline="0" dirty="0" smtClean="0"/>
              <a:t>, chemical </a:t>
            </a:r>
            <a:r>
              <a:rPr lang="en-US" baseline="0" dirty="0" smtClean="0"/>
              <a:t>formulas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spectroscopic measurements, NMR, chromatography and other analytical methods</a:t>
            </a:r>
          </a:p>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6</a:t>
            </a:fld>
            <a:endParaRPr lang="en-US"/>
          </a:p>
        </p:txBody>
      </p:sp>
    </p:spTree>
    <p:extLst>
      <p:ext uri="{BB962C8B-B14F-4D97-AF65-F5344CB8AC3E}">
        <p14:creationId xmlns:p14="http://schemas.microsoft.com/office/powerpoint/2010/main" val="2178717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Chemical equations</a:t>
            </a:r>
            <a:r>
              <a:rPr lang="en-US" baseline="0" dirty="0" smtClean="0"/>
              <a:t>, chemical </a:t>
            </a:r>
            <a:r>
              <a:rPr lang="en-US" baseline="0" dirty="0" smtClean="0"/>
              <a:t>formulas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Carefully log the source compounds, reactions, reaction conditions and tools used, synthetized products and the data coming from spectroscopic measurements, NMR, chromatography and other analytical methods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 different software, CIS are responsible for the web-based ones</a:t>
            </a:r>
          </a:p>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7</a:t>
            </a:fld>
            <a:endParaRPr lang="en-US"/>
          </a:p>
        </p:txBody>
      </p:sp>
    </p:spTree>
    <p:extLst>
      <p:ext uri="{BB962C8B-B14F-4D97-AF65-F5344CB8AC3E}">
        <p14:creationId xmlns:p14="http://schemas.microsoft.com/office/powerpoint/2010/main" val="3564682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B74B0"/>
              </a:buClr>
            </a:pPr>
            <a:r>
              <a:rPr lang="en-US" dirty="0" smtClean="0"/>
              <a:t>Huge amounts data coming from computational chemistry, where chemical properties reactions are simulated in silico</a:t>
            </a:r>
          </a:p>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8</a:t>
            </a:fld>
            <a:endParaRPr lang="en-US"/>
          </a:p>
        </p:txBody>
      </p:sp>
    </p:spTree>
    <p:extLst>
      <p:ext uri="{BB962C8B-B14F-4D97-AF65-F5344CB8AC3E}">
        <p14:creationId xmlns:p14="http://schemas.microsoft.com/office/powerpoint/2010/main" val="2408026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B74B0"/>
              </a:buClr>
            </a:pPr>
            <a:r>
              <a:rPr lang="en-US" dirty="0" smtClean="0"/>
              <a:t>Results from high-throughput screening</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9</a:t>
            </a:fld>
            <a:endParaRPr lang="en-US"/>
          </a:p>
        </p:txBody>
      </p:sp>
    </p:spTree>
    <p:extLst>
      <p:ext uri="{BB962C8B-B14F-4D97-AF65-F5344CB8AC3E}">
        <p14:creationId xmlns:p14="http://schemas.microsoft.com/office/powerpoint/2010/main" val="888638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295121829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126825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416835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42085747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90167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3/16/2016</a:t>
            </a:r>
            <a:endParaRPr lang="en-US"/>
          </a:p>
        </p:txBody>
      </p:sp>
      <p:sp>
        <p:nvSpPr>
          <p:cNvPr id="6" name="Footer Placeholder 5"/>
          <p:cNvSpPr>
            <a:spLocks noGrp="1"/>
          </p:cNvSpPr>
          <p:nvPr>
            <p:ph type="ftr" sz="quarter" idx="11"/>
          </p:nvPr>
        </p:nvSpPr>
        <p:spPr/>
        <p:txBody>
          <a:bodyPr/>
          <a:lstStyle/>
          <a:p>
            <a:r>
              <a:rPr lang="en-US" smtClean="0"/>
              <a:t>ilide2016conference, Jasná, Slovakia</a:t>
            </a:r>
            <a:endParaRPr lang="en-US"/>
          </a:p>
        </p:txBody>
      </p:sp>
      <p:sp>
        <p:nvSpPr>
          <p:cNvPr id="7" name="Slide Number Placeholder 6"/>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111102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3/16/2016</a:t>
            </a:r>
            <a:endParaRPr lang="en-US"/>
          </a:p>
        </p:txBody>
      </p:sp>
      <p:sp>
        <p:nvSpPr>
          <p:cNvPr id="8" name="Footer Placeholder 7"/>
          <p:cNvSpPr>
            <a:spLocks noGrp="1"/>
          </p:cNvSpPr>
          <p:nvPr>
            <p:ph type="ftr" sz="quarter" idx="11"/>
          </p:nvPr>
        </p:nvSpPr>
        <p:spPr/>
        <p:txBody>
          <a:bodyPr/>
          <a:lstStyle/>
          <a:p>
            <a:r>
              <a:rPr lang="en-US" smtClean="0"/>
              <a:t>ilide2016conference, Jasná, Slovakia</a:t>
            </a:r>
            <a:endParaRPr lang="en-US"/>
          </a:p>
        </p:txBody>
      </p:sp>
      <p:sp>
        <p:nvSpPr>
          <p:cNvPr id="9" name="Slide Number Placeholder 8"/>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3616838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3/16/2016</a:t>
            </a:r>
            <a:endParaRPr lang="en-US"/>
          </a:p>
        </p:txBody>
      </p:sp>
      <p:sp>
        <p:nvSpPr>
          <p:cNvPr id="4" name="Footer Placeholder 3"/>
          <p:cNvSpPr>
            <a:spLocks noGrp="1"/>
          </p:cNvSpPr>
          <p:nvPr>
            <p:ph type="ftr" sz="quarter" idx="11"/>
          </p:nvPr>
        </p:nvSpPr>
        <p:spPr/>
        <p:txBody>
          <a:bodyPr/>
          <a:lstStyle/>
          <a:p>
            <a:r>
              <a:rPr lang="en-US" smtClean="0"/>
              <a:t>ilide2016conference, Jasná, Slovakia</a:t>
            </a:r>
            <a:endParaRPr lang="en-US"/>
          </a:p>
        </p:txBody>
      </p:sp>
      <p:sp>
        <p:nvSpPr>
          <p:cNvPr id="5" name="Slide Number Placeholder 4"/>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2730052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3/16/2016</a:t>
            </a:r>
            <a:endParaRPr lang="en-US"/>
          </a:p>
        </p:txBody>
      </p:sp>
      <p:sp>
        <p:nvSpPr>
          <p:cNvPr id="3" name="Footer Placeholder 2"/>
          <p:cNvSpPr>
            <a:spLocks noGrp="1"/>
          </p:cNvSpPr>
          <p:nvPr>
            <p:ph type="ftr" sz="quarter" idx="11"/>
          </p:nvPr>
        </p:nvSpPr>
        <p:spPr/>
        <p:txBody>
          <a:bodyPr/>
          <a:lstStyle/>
          <a:p>
            <a:r>
              <a:rPr lang="en-US" smtClean="0"/>
              <a:t>ilide2016conference, Jasná, Slovakia</a:t>
            </a:r>
            <a:endParaRPr lang="en-US"/>
          </a:p>
        </p:txBody>
      </p:sp>
      <p:sp>
        <p:nvSpPr>
          <p:cNvPr id="4" name="Slide Number Placeholder 3"/>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1906750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3/16/2016</a:t>
            </a:r>
            <a:endParaRPr lang="en-US"/>
          </a:p>
        </p:txBody>
      </p:sp>
      <p:sp>
        <p:nvSpPr>
          <p:cNvPr id="6" name="Footer Placeholder 5"/>
          <p:cNvSpPr>
            <a:spLocks noGrp="1"/>
          </p:cNvSpPr>
          <p:nvPr>
            <p:ph type="ftr" sz="quarter" idx="11"/>
          </p:nvPr>
        </p:nvSpPr>
        <p:spPr/>
        <p:txBody>
          <a:bodyPr/>
          <a:lstStyle/>
          <a:p>
            <a:r>
              <a:rPr lang="en-US" smtClean="0"/>
              <a:t>ilide2016conference, Jasná, Slovakia</a:t>
            </a:r>
            <a:endParaRPr lang="en-US"/>
          </a:p>
        </p:txBody>
      </p:sp>
      <p:sp>
        <p:nvSpPr>
          <p:cNvPr id="7" name="Slide Number Placeholder 6"/>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3450353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3/16/2016</a:t>
            </a:r>
            <a:endParaRPr lang="en-US"/>
          </a:p>
        </p:txBody>
      </p:sp>
      <p:sp>
        <p:nvSpPr>
          <p:cNvPr id="6" name="Footer Placeholder 5"/>
          <p:cNvSpPr>
            <a:spLocks noGrp="1"/>
          </p:cNvSpPr>
          <p:nvPr>
            <p:ph type="ftr" sz="quarter" idx="11"/>
          </p:nvPr>
        </p:nvSpPr>
        <p:spPr/>
        <p:txBody>
          <a:bodyPr/>
          <a:lstStyle/>
          <a:p>
            <a:r>
              <a:rPr lang="en-US" smtClean="0"/>
              <a:t>ilide2016conference, Jasná, Slovakia</a:t>
            </a:r>
            <a:endParaRPr lang="en-US"/>
          </a:p>
        </p:txBody>
      </p:sp>
      <p:sp>
        <p:nvSpPr>
          <p:cNvPr id="7" name="Slide Number Placeholder 6"/>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867817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3/16/2016</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ilide2016conference, Jasná, Slovakia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DB22A3-6822-4D55-BBEF-DC44A67E4B7A}" type="slidenum">
              <a:rPr lang="en-US" smtClean="0"/>
              <a:t>‹#›</a:t>
            </a:fld>
            <a:endParaRPr lang="en-US" dirty="0"/>
          </a:p>
        </p:txBody>
      </p:sp>
    </p:spTree>
    <p:extLst>
      <p:ext uri="{BB962C8B-B14F-4D97-AF65-F5344CB8AC3E}">
        <p14:creationId xmlns:p14="http://schemas.microsoft.com/office/powerpoint/2010/main" val="888968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0B74B0"/>
                </a:solidFill>
              </a:rPr>
              <a:t>Building cross-field national data repository</a:t>
            </a:r>
            <a:endParaRPr lang="en-US" b="1" dirty="0">
              <a:solidFill>
                <a:srgbClr val="0B74B0"/>
              </a:solidFill>
            </a:endParaRPr>
          </a:p>
        </p:txBody>
      </p:sp>
      <p:sp>
        <p:nvSpPr>
          <p:cNvPr id="3" name="Subtitle 2"/>
          <p:cNvSpPr>
            <a:spLocks noGrp="1"/>
          </p:cNvSpPr>
          <p:nvPr>
            <p:ph type="subTitle" idx="1"/>
          </p:nvPr>
        </p:nvSpPr>
        <p:spPr>
          <a:xfrm>
            <a:off x="1371600" y="3886200"/>
            <a:ext cx="6400800" cy="1371600"/>
          </a:xfrm>
        </p:spPr>
        <p:txBody>
          <a:bodyPr/>
          <a:lstStyle/>
          <a:p>
            <a:r>
              <a:rPr lang="en-US" dirty="0" smtClean="0"/>
              <a:t>Miroslav  </a:t>
            </a:r>
            <a:r>
              <a:rPr lang="cs-CZ" dirty="0" smtClean="0"/>
              <a:t>Šimek</a:t>
            </a:r>
          </a:p>
          <a:p>
            <a:r>
              <a:rPr lang="cs-CZ" dirty="0" smtClean="0"/>
              <a:t>Lukáš </a:t>
            </a:r>
            <a:r>
              <a:rPr lang="cs-CZ" dirty="0" err="1" smtClean="0"/>
              <a:t>Koštenský</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66347"/>
            <a:ext cx="1981200" cy="87812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9636" y="328720"/>
            <a:ext cx="2038350" cy="5533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684" y="5562600"/>
            <a:ext cx="2167132" cy="107899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8182" y="5562600"/>
            <a:ext cx="1695450" cy="1089932"/>
          </a:xfrm>
          <a:prstGeom prst="rect">
            <a:avLst/>
          </a:prstGeom>
        </p:spPr>
      </p:pic>
    </p:spTree>
    <p:extLst>
      <p:ext uri="{BB962C8B-B14F-4D97-AF65-F5344CB8AC3E}">
        <p14:creationId xmlns:p14="http://schemas.microsoft.com/office/powerpoint/2010/main" val="3205537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délník s jedním zakulaceným rohem 10"/>
          <p:cNvSpPr/>
          <p:nvPr/>
        </p:nvSpPr>
        <p:spPr>
          <a:xfrm>
            <a:off x="2438400" y="1524000"/>
            <a:ext cx="2971800" cy="1981200"/>
          </a:xfrm>
          <a:prstGeom prst="round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Laboratory log</a:t>
            </a:r>
            <a:endParaRPr lang="cs-CZ" dirty="0"/>
          </a:p>
        </p:txBody>
      </p:sp>
      <p:pic>
        <p:nvPicPr>
          <p:cNvPr id="15" name="Obráze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18" y="1994338"/>
            <a:ext cx="1452770" cy="1169101"/>
          </a:xfrm>
          <a:prstGeom prst="rect">
            <a:avLst/>
          </a:prstGeom>
        </p:spPr>
      </p:pic>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r>
              <a:rPr lang="en-US" sz="2400" dirty="0" smtClean="0">
                <a:solidFill>
                  <a:schemeClr val="tx1"/>
                </a:solidFill>
              </a:rPr>
              <a:t>10</a:t>
            </a:r>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 name="Skupina 2"/>
          <p:cNvGrpSpPr/>
          <p:nvPr/>
        </p:nvGrpSpPr>
        <p:grpSpPr>
          <a:xfrm>
            <a:off x="2763947" y="1981200"/>
            <a:ext cx="2433419" cy="1219200"/>
            <a:chOff x="3313" y="1828800"/>
            <a:chExt cx="9140687" cy="4579699"/>
          </a:xfrm>
        </p:grpSpPr>
        <p:pic>
          <p:nvPicPr>
            <p:cNvPr id="16" name="Obrázek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3" y="4366933"/>
              <a:ext cx="9140687" cy="2041566"/>
            </a:xfrm>
            <a:prstGeom prst="rect">
              <a:avLst/>
            </a:prstGeom>
          </p:spPr>
        </p:pic>
        <p:pic>
          <p:nvPicPr>
            <p:cNvPr id="6" name="Obrázek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03" y="1828800"/>
              <a:ext cx="3907597" cy="2315926"/>
            </a:xfrm>
            <a:prstGeom prst="rect">
              <a:avLst/>
            </a:prstGeom>
          </p:spPr>
        </p:pic>
        <p:pic>
          <p:nvPicPr>
            <p:cNvPr id="14" name="Obrázek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6357" y="1981200"/>
              <a:ext cx="3866589" cy="1752402"/>
            </a:xfrm>
            <a:prstGeom prst="rect">
              <a:avLst/>
            </a:prstGeom>
          </p:spPr>
        </p:pic>
      </p:grpSp>
      <p:sp>
        <p:nvSpPr>
          <p:cNvPr id="12" name="Válec 11"/>
          <p:cNvSpPr/>
          <p:nvPr/>
        </p:nvSpPr>
        <p:spPr>
          <a:xfrm>
            <a:off x="5802577" y="1536880"/>
            <a:ext cx="1771487" cy="1968319"/>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Computational</a:t>
            </a:r>
          </a:p>
          <a:p>
            <a:pPr algn="ctr"/>
            <a:r>
              <a:rPr lang="en-US" dirty="0" smtClean="0"/>
              <a:t>Chemistry</a:t>
            </a:r>
          </a:p>
          <a:p>
            <a:pPr algn="ctr"/>
            <a:r>
              <a:rPr lang="en-US" dirty="0" smtClean="0"/>
              <a:t>Data</a:t>
            </a:r>
          </a:p>
          <a:p>
            <a:pPr algn="ctr"/>
            <a:endParaRPr lang="en-US" dirty="0"/>
          </a:p>
          <a:p>
            <a:pPr algn="ctr"/>
            <a:r>
              <a:rPr lang="en-US" dirty="0" smtClean="0"/>
              <a:t>(GB)</a:t>
            </a:r>
            <a:endParaRPr lang="cs-CZ" dirty="0"/>
          </a:p>
        </p:txBody>
      </p:sp>
      <p:pic>
        <p:nvPicPr>
          <p:cNvPr id="17" name="Obrázek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9167" y="2108199"/>
            <a:ext cx="1256976" cy="825679"/>
          </a:xfrm>
          <a:prstGeom prst="rect">
            <a:avLst/>
          </a:prstGeom>
        </p:spPr>
      </p:pic>
      <p:sp>
        <p:nvSpPr>
          <p:cNvPr id="18" name="TextovéPole 17"/>
          <p:cNvSpPr txBox="1"/>
          <p:nvPr/>
        </p:nvSpPr>
        <p:spPr>
          <a:xfrm>
            <a:off x="751118" y="4114800"/>
            <a:ext cx="8185025" cy="2062103"/>
          </a:xfrm>
          <a:prstGeom prst="rect">
            <a:avLst/>
          </a:prstGeom>
          <a:noFill/>
        </p:spPr>
        <p:txBody>
          <a:bodyPr wrap="square" rtlCol="0">
            <a:spAutoFit/>
          </a:bodyPr>
          <a:lstStyle/>
          <a:p>
            <a:pPr marL="742950" lvl="1" indent="-285750">
              <a:buClr>
                <a:srgbClr val="0B74B0"/>
              </a:buClr>
              <a:buFont typeface="Arial" panose="020B0604020202020204" pitchFamily="34" charset="0"/>
              <a:buChar char="•"/>
            </a:pPr>
            <a:r>
              <a:rPr lang="en-US" sz="3200" dirty="0" smtClean="0"/>
              <a:t>Data must be</a:t>
            </a:r>
          </a:p>
          <a:p>
            <a:pPr marL="1200150" lvl="2" indent="-285750">
              <a:buClr>
                <a:srgbClr val="0B74B0"/>
              </a:buClr>
              <a:buFont typeface="Arial" panose="020B0604020202020204" pitchFamily="34" charset="0"/>
              <a:buChar char="•"/>
            </a:pPr>
            <a:r>
              <a:rPr lang="en-US" sz="3200" dirty="0" smtClean="0"/>
              <a:t>Safely stored</a:t>
            </a:r>
            <a:endParaRPr lang="en-US" sz="3200" dirty="0"/>
          </a:p>
          <a:p>
            <a:pPr marL="1200150" lvl="2" indent="-285750">
              <a:buClr>
                <a:srgbClr val="0B74B0"/>
              </a:buClr>
              <a:buFont typeface="Arial" panose="020B0604020202020204" pitchFamily="34" charset="0"/>
              <a:buChar char="•"/>
            </a:pPr>
            <a:r>
              <a:rPr lang="en-US" sz="3200" dirty="0" smtClean="0"/>
              <a:t>Searchable</a:t>
            </a:r>
            <a:endParaRPr lang="en-US" sz="3200" dirty="0"/>
          </a:p>
          <a:p>
            <a:pPr marL="1200150" lvl="2" indent="-285750">
              <a:buClr>
                <a:srgbClr val="0B74B0"/>
              </a:buClr>
              <a:buFont typeface="Arial" panose="020B0604020202020204" pitchFamily="34" charset="0"/>
              <a:buChar char="•"/>
            </a:pPr>
            <a:r>
              <a:rPr lang="en-US" sz="3200" dirty="0" smtClean="0"/>
              <a:t>Available </a:t>
            </a:r>
            <a:r>
              <a:rPr lang="en-US" sz="3200" dirty="0"/>
              <a:t>for all the team </a:t>
            </a:r>
            <a:r>
              <a:rPr lang="en-US" sz="3200" dirty="0" smtClean="0"/>
              <a:t>members</a:t>
            </a:r>
            <a:endParaRPr lang="cs-CZ" sz="3200" dirty="0"/>
          </a:p>
        </p:txBody>
      </p:sp>
    </p:spTree>
    <p:extLst>
      <p:ext uri="{BB962C8B-B14F-4D97-AF65-F5344CB8AC3E}">
        <p14:creationId xmlns:p14="http://schemas.microsoft.com/office/powerpoint/2010/main" val="18780309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11</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2667000" y="2197547"/>
            <a:ext cx="8382000" cy="3956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B74B0"/>
              </a:buClr>
            </a:pPr>
            <a:endParaRPr lang="en-US" dirty="0" smtClean="0"/>
          </a:p>
        </p:txBody>
      </p:sp>
      <p:sp>
        <p:nvSpPr>
          <p:cNvPr id="3" name="Zástupný symbol pro obsah 2"/>
          <p:cNvSpPr>
            <a:spLocks noGrp="1"/>
          </p:cNvSpPr>
          <p:nvPr>
            <p:ph idx="1"/>
          </p:nvPr>
        </p:nvSpPr>
        <p:spPr>
          <a:xfrm>
            <a:off x="404191" y="1905000"/>
            <a:ext cx="8229600" cy="4430379"/>
          </a:xfrm>
        </p:spPr>
        <p:txBody>
          <a:bodyPr>
            <a:normAutofit/>
          </a:bodyPr>
          <a:lstStyle/>
          <a:p>
            <a:pPr>
              <a:buClr>
                <a:srgbClr val="0B74B0"/>
              </a:buClr>
            </a:pPr>
            <a:r>
              <a:rPr lang="en-US" dirty="0" smtClean="0"/>
              <a:t>Make </a:t>
            </a:r>
            <a:r>
              <a:rPr lang="en-US" dirty="0"/>
              <a:t>sure that the data are </a:t>
            </a:r>
            <a:r>
              <a:rPr lang="en-US" dirty="0" smtClean="0"/>
              <a:t>searchable</a:t>
            </a:r>
          </a:p>
          <a:p>
            <a:pPr lvl="1">
              <a:buClr>
                <a:srgbClr val="0B74B0"/>
              </a:buClr>
            </a:pPr>
            <a:r>
              <a:rPr lang="en-US" dirty="0" smtClean="0"/>
              <a:t>Not a simple text metadata-based search</a:t>
            </a:r>
            <a:endParaRPr lang="en-US" dirty="0" smtClean="0"/>
          </a:p>
          <a:p>
            <a:pPr lvl="1">
              <a:buClr>
                <a:srgbClr val="0B74B0"/>
              </a:buClr>
            </a:pPr>
            <a:r>
              <a:rPr lang="en-US" dirty="0" smtClean="0"/>
              <a:t>Find data about chemical compounds</a:t>
            </a:r>
            <a:br>
              <a:rPr lang="en-US" dirty="0" smtClean="0"/>
            </a:br>
            <a:r>
              <a:rPr lang="en-US" dirty="0" smtClean="0"/>
              <a:t/>
            </a:r>
            <a:br>
              <a:rPr lang="en-US" dirty="0" smtClean="0"/>
            </a:br>
            <a:r>
              <a:rPr lang="en-US" dirty="0" smtClean="0"/>
              <a:t>with                 substructure</a:t>
            </a:r>
          </a:p>
          <a:p>
            <a:pPr lvl="1">
              <a:buClr>
                <a:srgbClr val="0B74B0"/>
              </a:buClr>
            </a:pPr>
            <a:endParaRPr lang="en-US" dirty="0"/>
          </a:p>
          <a:p>
            <a:pPr lvl="1">
              <a:buClr>
                <a:srgbClr val="0B74B0"/>
              </a:buClr>
            </a:pPr>
            <a:r>
              <a:rPr lang="en-US" dirty="0" smtClean="0"/>
              <a:t>Find all data containing a sharp peak in IR spectrum in the region of  2500-3000 </a:t>
            </a:r>
            <a:r>
              <a:rPr lang="en-US" dirty="0" smtClean="0"/>
              <a:t>cm</a:t>
            </a:r>
            <a:r>
              <a:rPr lang="en-US" baseline="30000" dirty="0" smtClean="0"/>
              <a:t>-1</a:t>
            </a:r>
            <a:endParaRPr lang="en-US" baseline="30000" dirty="0"/>
          </a:p>
        </p:txBody>
      </p:sp>
      <p:pic>
        <p:nvPicPr>
          <p:cNvPr id="12" name="Obráze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1193" y="3653716"/>
            <a:ext cx="1319213" cy="994484"/>
          </a:xfrm>
          <a:prstGeom prst="rect">
            <a:avLst/>
          </a:prstGeom>
        </p:spPr>
      </p:pic>
    </p:spTree>
    <p:extLst>
      <p:ext uri="{BB962C8B-B14F-4D97-AF65-F5344CB8AC3E}">
        <p14:creationId xmlns:p14="http://schemas.microsoft.com/office/powerpoint/2010/main" val="1551271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2667000" y="2197547"/>
            <a:ext cx="8382000" cy="3956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B74B0"/>
              </a:buClr>
            </a:pPr>
            <a:endParaRPr lang="en-US" dirty="0" smtClean="0"/>
          </a:p>
        </p:txBody>
      </p:sp>
      <p:sp>
        <p:nvSpPr>
          <p:cNvPr id="3" name="Zástupný symbol pro obsah 2"/>
          <p:cNvSpPr>
            <a:spLocks noGrp="1"/>
          </p:cNvSpPr>
          <p:nvPr>
            <p:ph idx="1"/>
          </p:nvPr>
        </p:nvSpPr>
        <p:spPr>
          <a:xfrm>
            <a:off x="404191" y="1752600"/>
            <a:ext cx="8229600" cy="4582779"/>
          </a:xfrm>
        </p:spPr>
        <p:txBody>
          <a:bodyPr>
            <a:normAutofit/>
          </a:bodyPr>
          <a:lstStyle/>
          <a:p>
            <a:pPr>
              <a:buClr>
                <a:srgbClr val="0B74B0"/>
              </a:buClr>
            </a:pPr>
            <a:r>
              <a:rPr lang="en-US" dirty="0" smtClean="0"/>
              <a:t>Keep the data private, reasons</a:t>
            </a:r>
            <a:endParaRPr lang="en-US" dirty="0"/>
          </a:p>
          <a:p>
            <a:pPr lvl="1">
              <a:buClr>
                <a:srgbClr val="0B74B0"/>
              </a:buClr>
            </a:pPr>
            <a:r>
              <a:rPr lang="en-US" dirty="0" smtClean="0"/>
              <a:t>Pending article </a:t>
            </a:r>
            <a:r>
              <a:rPr lang="en-US" dirty="0"/>
              <a:t>about the </a:t>
            </a:r>
            <a:r>
              <a:rPr lang="en-US" dirty="0" smtClean="0"/>
              <a:t>reactions/compounds/data (publish or perish)</a:t>
            </a:r>
          </a:p>
          <a:p>
            <a:pPr lvl="1">
              <a:buClr>
                <a:srgbClr val="0B74B0"/>
              </a:buClr>
            </a:pPr>
            <a:r>
              <a:rPr lang="en-US" dirty="0" smtClean="0"/>
              <a:t>Patent claims</a:t>
            </a:r>
          </a:p>
          <a:p>
            <a:pPr lvl="1">
              <a:buClr>
                <a:srgbClr val="0B74B0"/>
              </a:buClr>
            </a:pPr>
            <a:r>
              <a:rPr lang="en-US" dirty="0" smtClean="0"/>
              <a:t>Data coming from the Laboratory of New Psychotropic Drugs and their results can’t be published in detail at all</a:t>
            </a:r>
          </a:p>
          <a:p>
            <a:pPr>
              <a:buClr>
                <a:srgbClr val="0B74B0"/>
              </a:buClr>
            </a:pPr>
            <a:r>
              <a:rPr lang="en-US" dirty="0" smtClean="0"/>
              <a:t>Publish and open data later when the above issues are solved</a:t>
            </a:r>
            <a:endParaRPr lang="cs-CZ" dirty="0"/>
          </a:p>
        </p:txBody>
      </p:sp>
    </p:spTree>
    <p:extLst>
      <p:ext uri="{BB962C8B-B14F-4D97-AF65-F5344CB8AC3E}">
        <p14:creationId xmlns:p14="http://schemas.microsoft.com/office/powerpoint/2010/main" val="31600411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928556"/>
            <a:ext cx="5233988" cy="3634044"/>
          </a:xfrm>
          <a:prstGeom prst="rect">
            <a:avLst/>
          </a:prstGeom>
        </p:spPr>
      </p:pic>
      <p:sp>
        <p:nvSpPr>
          <p:cNvPr id="11" name="TextovéPole 10"/>
          <p:cNvSpPr txBox="1"/>
          <p:nvPr/>
        </p:nvSpPr>
        <p:spPr>
          <a:xfrm>
            <a:off x="1656522" y="5593070"/>
            <a:ext cx="5569538" cy="646331"/>
          </a:xfrm>
          <a:prstGeom prst="rect">
            <a:avLst/>
          </a:prstGeom>
          <a:noFill/>
        </p:spPr>
        <p:txBody>
          <a:bodyPr wrap="none" rtlCol="0">
            <a:spAutoFit/>
          </a:bodyPr>
          <a:lstStyle/>
          <a:p>
            <a:r>
              <a:rPr lang="en-US" dirty="0" smtClean="0"/>
              <a:t>Source: Multi-disciplinary approaches to Romany Studies,</a:t>
            </a:r>
          </a:p>
          <a:p>
            <a:r>
              <a:rPr lang="en-US" dirty="0" smtClean="0"/>
              <a:t>CEU 2007-2009</a:t>
            </a:r>
            <a:endParaRPr lang="cs-CZ" dirty="0"/>
          </a:p>
        </p:txBody>
      </p:sp>
    </p:spTree>
    <p:extLst>
      <p:ext uri="{BB962C8B-B14F-4D97-AF65-F5344CB8AC3E}">
        <p14:creationId xmlns:p14="http://schemas.microsoft.com/office/powerpoint/2010/main" val="42336451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3" name="Content Placeholder 2"/>
          <p:cNvSpPr>
            <a:spLocks noGrp="1"/>
          </p:cNvSpPr>
          <p:nvPr>
            <p:ph idx="1"/>
          </p:nvPr>
        </p:nvSpPr>
        <p:spPr>
          <a:xfrm>
            <a:off x="457200" y="1600201"/>
            <a:ext cx="8229600" cy="4114800"/>
          </a:xfrm>
        </p:spPr>
        <p:txBody>
          <a:bodyPr>
            <a:normAutofit fontScale="77500" lnSpcReduction="20000"/>
          </a:bodyPr>
          <a:lstStyle/>
          <a:p>
            <a:pPr>
              <a:buClr>
                <a:srgbClr val="0B74B0"/>
              </a:buClr>
            </a:pPr>
            <a:r>
              <a:rPr lang="en-US" dirty="0" smtClean="0"/>
              <a:t>Need to store recordings of interviews with Roma people from the Czech Republic and Slovakia together with different searchable metadata</a:t>
            </a:r>
          </a:p>
          <a:p>
            <a:pPr lvl="1">
              <a:buClr>
                <a:srgbClr val="0B74B0"/>
              </a:buClr>
            </a:pPr>
            <a:r>
              <a:rPr lang="en-US" dirty="0" smtClean="0"/>
              <a:t>Technical (where, when, data format, …)</a:t>
            </a:r>
          </a:p>
          <a:p>
            <a:pPr lvl="1">
              <a:buClr>
                <a:srgbClr val="0B74B0"/>
              </a:buClr>
            </a:pPr>
            <a:r>
              <a:rPr lang="en-US" dirty="0" smtClean="0"/>
              <a:t>Personal (who, personal relations, …)</a:t>
            </a:r>
          </a:p>
          <a:p>
            <a:pPr lvl="1">
              <a:buClr>
                <a:srgbClr val="0B74B0"/>
              </a:buClr>
            </a:pPr>
            <a:r>
              <a:rPr lang="en-US" dirty="0" smtClean="0"/>
              <a:t>Transcriptions, interview topics and summaries, tags, …</a:t>
            </a:r>
          </a:p>
          <a:p>
            <a:pPr>
              <a:buClr>
                <a:srgbClr val="0B74B0"/>
              </a:buClr>
            </a:pPr>
            <a:r>
              <a:rPr lang="en-US" dirty="0" smtClean="0"/>
              <a:t>Problems:</a:t>
            </a:r>
          </a:p>
          <a:p>
            <a:pPr lvl="1">
              <a:buClr>
                <a:srgbClr val="0B74B0"/>
              </a:buClr>
            </a:pPr>
            <a:r>
              <a:rPr lang="en-US" dirty="0" smtClean="0"/>
              <a:t>Both data (recordings) and metadata contain </a:t>
            </a:r>
            <a:r>
              <a:rPr lang="en-US" b="1" dirty="0" smtClean="0"/>
              <a:t>personal information</a:t>
            </a:r>
            <a:r>
              <a:rPr lang="en-US" dirty="0" smtClean="0"/>
              <a:t> that should be visible only for the team members</a:t>
            </a:r>
          </a:p>
          <a:p>
            <a:pPr lvl="1">
              <a:buClr>
                <a:srgbClr val="0B74B0"/>
              </a:buClr>
            </a:pPr>
            <a:r>
              <a:rPr lang="en-US" dirty="0" smtClean="0"/>
              <a:t>Some parts of the recordings may contain descriptions of activities that could not be disclosed at the moment, should not be available even to the team but might be disclosed later</a:t>
            </a:r>
            <a:endParaRPr lang="en-US" dirty="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451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3" name="Content Placeholder 2"/>
          <p:cNvSpPr>
            <a:spLocks noGrp="1"/>
          </p:cNvSpPr>
          <p:nvPr>
            <p:ph idx="1"/>
          </p:nvPr>
        </p:nvSpPr>
        <p:spPr>
          <a:xfrm>
            <a:off x="390854" y="1730216"/>
            <a:ext cx="8229600" cy="3074432"/>
          </a:xfrm>
        </p:spPr>
        <p:txBody>
          <a:bodyPr>
            <a:normAutofit/>
          </a:bodyPr>
          <a:lstStyle/>
          <a:p>
            <a:pPr>
              <a:buClr>
                <a:srgbClr val="0B74B0"/>
              </a:buClr>
            </a:pPr>
            <a:r>
              <a:rPr lang="en-US" dirty="0" smtClean="0"/>
              <a:t>From the data point of view, one resource (in this case a video recording) should have several manifestations:</a:t>
            </a:r>
          </a:p>
          <a:p>
            <a:pPr lvl="1">
              <a:buClr>
                <a:srgbClr val="0B74B0"/>
              </a:buClr>
            </a:pPr>
            <a:r>
              <a:rPr lang="en-US" dirty="0" smtClean="0"/>
              <a:t>Full version, archived but not available to anyone but the </a:t>
            </a:r>
            <a:r>
              <a:rPr lang="en-US" dirty="0" smtClean="0"/>
              <a:t>author</a:t>
            </a:r>
            <a:endParaRPr lang="en-US" dirty="0" smtClean="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2" name="Skupina 31"/>
          <p:cNvGrpSpPr/>
          <p:nvPr/>
        </p:nvGrpSpPr>
        <p:grpSpPr>
          <a:xfrm>
            <a:off x="798786" y="5126489"/>
            <a:ext cx="2286000" cy="1057062"/>
            <a:chOff x="457200" y="1828800"/>
            <a:chExt cx="2286000" cy="1295400"/>
          </a:xfrm>
        </p:grpSpPr>
        <p:sp>
          <p:nvSpPr>
            <p:cNvPr id="6" name="Obdélník 5"/>
            <p:cNvSpPr/>
            <p:nvPr/>
          </p:nvSpPr>
          <p:spPr>
            <a:xfrm>
              <a:off x="457200" y="1828800"/>
              <a:ext cx="2286000" cy="129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cs-CZ"/>
            </a:p>
          </p:txBody>
        </p:sp>
        <p:grpSp>
          <p:nvGrpSpPr>
            <p:cNvPr id="21" name="Skupina 20"/>
            <p:cNvGrpSpPr/>
            <p:nvPr/>
          </p:nvGrpSpPr>
          <p:grpSpPr>
            <a:xfrm>
              <a:off x="561975" y="1897857"/>
              <a:ext cx="2062819" cy="258762"/>
              <a:chOff x="561975" y="1897857"/>
              <a:chExt cx="2062819" cy="258762"/>
            </a:xfrm>
          </p:grpSpPr>
          <p:grpSp>
            <p:nvGrpSpPr>
              <p:cNvPr id="14" name="Skupina 13"/>
              <p:cNvGrpSpPr/>
              <p:nvPr/>
            </p:nvGrpSpPr>
            <p:grpSpPr>
              <a:xfrm>
                <a:off x="561975" y="1897857"/>
                <a:ext cx="609600" cy="258762"/>
                <a:chOff x="914400" y="1905000"/>
                <a:chExt cx="609600" cy="258762"/>
              </a:xfrm>
            </p:grpSpPr>
            <p:sp>
              <p:nvSpPr>
                <p:cNvPr id="12" name="Obdélník 11"/>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13" name="Obdélník 12"/>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15" name="Skupina 14"/>
              <p:cNvGrpSpPr/>
              <p:nvPr/>
            </p:nvGrpSpPr>
            <p:grpSpPr>
              <a:xfrm>
                <a:off x="1281605" y="1897857"/>
                <a:ext cx="609600" cy="258762"/>
                <a:chOff x="914400" y="1905000"/>
                <a:chExt cx="609600" cy="258762"/>
              </a:xfrm>
            </p:grpSpPr>
            <p:sp>
              <p:nvSpPr>
                <p:cNvPr id="16" name="Obdélník 15"/>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17" name="Obdélník 16"/>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18" name="Skupina 17"/>
              <p:cNvGrpSpPr/>
              <p:nvPr/>
            </p:nvGrpSpPr>
            <p:grpSpPr>
              <a:xfrm>
                <a:off x="2015194" y="1897857"/>
                <a:ext cx="609600" cy="258762"/>
                <a:chOff x="914400" y="1905000"/>
                <a:chExt cx="609600" cy="258762"/>
              </a:xfrm>
            </p:grpSpPr>
            <p:sp>
              <p:nvSpPr>
                <p:cNvPr id="19" name="Obdélník 18"/>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20" name="Obdélník 19"/>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nvGrpSpPr>
            <p:cNvPr id="22" name="Skupina 21"/>
            <p:cNvGrpSpPr/>
            <p:nvPr/>
          </p:nvGrpSpPr>
          <p:grpSpPr>
            <a:xfrm>
              <a:off x="561975" y="2820035"/>
              <a:ext cx="2062819" cy="258762"/>
              <a:chOff x="561975" y="1897857"/>
              <a:chExt cx="2062819" cy="258762"/>
            </a:xfrm>
          </p:grpSpPr>
          <p:grpSp>
            <p:nvGrpSpPr>
              <p:cNvPr id="23" name="Skupina 22"/>
              <p:cNvGrpSpPr/>
              <p:nvPr/>
            </p:nvGrpSpPr>
            <p:grpSpPr>
              <a:xfrm>
                <a:off x="561975" y="1897857"/>
                <a:ext cx="609600" cy="258762"/>
                <a:chOff x="914400" y="1905000"/>
                <a:chExt cx="609600" cy="258762"/>
              </a:xfrm>
            </p:grpSpPr>
            <p:sp>
              <p:nvSpPr>
                <p:cNvPr id="30" name="Obdélník 29"/>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31" name="Obdélník 30"/>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24" name="Skupina 23"/>
              <p:cNvGrpSpPr/>
              <p:nvPr/>
            </p:nvGrpSpPr>
            <p:grpSpPr>
              <a:xfrm>
                <a:off x="1281605" y="1897857"/>
                <a:ext cx="609600" cy="258762"/>
                <a:chOff x="914400" y="1905000"/>
                <a:chExt cx="609600" cy="258762"/>
              </a:xfrm>
            </p:grpSpPr>
            <p:sp>
              <p:nvSpPr>
                <p:cNvPr id="28" name="Obdélník 27"/>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29" name="Obdélník 28"/>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25" name="Skupina 24"/>
              <p:cNvGrpSpPr/>
              <p:nvPr/>
            </p:nvGrpSpPr>
            <p:grpSpPr>
              <a:xfrm>
                <a:off x="2015194" y="1897857"/>
                <a:ext cx="609600" cy="258762"/>
                <a:chOff x="914400" y="1905000"/>
                <a:chExt cx="609600" cy="258762"/>
              </a:xfrm>
            </p:grpSpPr>
            <p:sp>
              <p:nvSpPr>
                <p:cNvPr id="26" name="Obdélník 25"/>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27" name="Obdélník 26"/>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grpSp>
        <p:nvGrpSpPr>
          <p:cNvPr id="84" name="Skupina 83"/>
          <p:cNvGrpSpPr/>
          <p:nvPr/>
        </p:nvGrpSpPr>
        <p:grpSpPr>
          <a:xfrm>
            <a:off x="953977" y="5410200"/>
            <a:ext cx="1941623" cy="486123"/>
            <a:chOff x="953977" y="5410200"/>
            <a:chExt cx="1941623" cy="486123"/>
          </a:xfrm>
        </p:grpSpPr>
        <p:pic>
          <p:nvPicPr>
            <p:cNvPr id="82" name="Obrázek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977" y="5410200"/>
              <a:ext cx="857250" cy="486123"/>
            </a:xfrm>
            <a:prstGeom prst="rect">
              <a:avLst/>
            </a:prstGeom>
          </p:spPr>
        </p:pic>
        <p:pic>
          <p:nvPicPr>
            <p:cNvPr id="83" name="Obrázek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350" y="5410200"/>
              <a:ext cx="857250" cy="486123"/>
            </a:xfrm>
            <a:prstGeom prst="rect">
              <a:avLst/>
            </a:prstGeom>
          </p:spPr>
        </p:pic>
      </p:grpSp>
    </p:spTree>
    <p:extLst>
      <p:ext uri="{BB962C8B-B14F-4D97-AF65-F5344CB8AC3E}">
        <p14:creationId xmlns:p14="http://schemas.microsoft.com/office/powerpoint/2010/main" val="25996623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Skupina 84"/>
          <p:cNvGrpSpPr/>
          <p:nvPr/>
        </p:nvGrpSpPr>
        <p:grpSpPr>
          <a:xfrm>
            <a:off x="3866574" y="5402914"/>
            <a:ext cx="1941623" cy="486123"/>
            <a:chOff x="953977" y="5410200"/>
            <a:chExt cx="1941623" cy="486123"/>
          </a:xfrm>
        </p:grpSpPr>
        <p:pic>
          <p:nvPicPr>
            <p:cNvPr id="86" name="Obrázek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77" y="5410200"/>
              <a:ext cx="857250" cy="486123"/>
            </a:xfrm>
            <a:prstGeom prst="rect">
              <a:avLst/>
            </a:prstGeom>
          </p:spPr>
        </p:pic>
        <p:pic>
          <p:nvPicPr>
            <p:cNvPr id="87" name="Obrázek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5410200"/>
              <a:ext cx="857250" cy="486123"/>
            </a:xfrm>
            <a:prstGeom prst="rect">
              <a:avLst/>
            </a:prstGeom>
          </p:spPr>
        </p:pic>
      </p:grpSp>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3" name="Content Placeholder 2"/>
          <p:cNvSpPr>
            <a:spLocks noGrp="1"/>
          </p:cNvSpPr>
          <p:nvPr>
            <p:ph idx="1"/>
          </p:nvPr>
        </p:nvSpPr>
        <p:spPr>
          <a:xfrm>
            <a:off x="390854" y="1730216"/>
            <a:ext cx="8229600" cy="3074432"/>
          </a:xfrm>
        </p:spPr>
        <p:txBody>
          <a:bodyPr>
            <a:normAutofit fontScale="92500" lnSpcReduction="10000"/>
          </a:bodyPr>
          <a:lstStyle/>
          <a:p>
            <a:pPr>
              <a:buClr>
                <a:srgbClr val="0B74B0"/>
              </a:buClr>
            </a:pPr>
            <a:r>
              <a:rPr lang="en-US" dirty="0" smtClean="0"/>
              <a:t>From the data point of view, one resource (in this case a video recording) should have several manifestations:</a:t>
            </a:r>
          </a:p>
          <a:p>
            <a:pPr lvl="1">
              <a:buClr>
                <a:srgbClr val="0B74B0"/>
              </a:buClr>
            </a:pPr>
            <a:r>
              <a:rPr lang="en-US" dirty="0" smtClean="0"/>
              <a:t>Full version, archived but not available to anyone but the author</a:t>
            </a:r>
          </a:p>
          <a:p>
            <a:pPr lvl="1">
              <a:buClr>
                <a:srgbClr val="0B74B0"/>
              </a:buClr>
            </a:pPr>
            <a:r>
              <a:rPr lang="en-US" dirty="0" smtClean="0"/>
              <a:t>Version with some of the information stripped/blackened for the team </a:t>
            </a:r>
            <a:r>
              <a:rPr lang="en-US" dirty="0" smtClean="0"/>
              <a:t>members</a:t>
            </a:r>
            <a:endParaRPr lang="en-US" dirty="0" smtClean="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16</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2" name="Skupina 31"/>
          <p:cNvGrpSpPr/>
          <p:nvPr/>
        </p:nvGrpSpPr>
        <p:grpSpPr>
          <a:xfrm>
            <a:off x="798786" y="5126489"/>
            <a:ext cx="2286000" cy="1057062"/>
            <a:chOff x="457200" y="1828800"/>
            <a:chExt cx="2286000" cy="1295400"/>
          </a:xfrm>
        </p:grpSpPr>
        <p:sp>
          <p:nvSpPr>
            <p:cNvPr id="6" name="Obdélník 5"/>
            <p:cNvSpPr/>
            <p:nvPr/>
          </p:nvSpPr>
          <p:spPr>
            <a:xfrm>
              <a:off x="457200" y="1828800"/>
              <a:ext cx="2286000" cy="129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cs-CZ"/>
            </a:p>
          </p:txBody>
        </p:sp>
        <p:grpSp>
          <p:nvGrpSpPr>
            <p:cNvPr id="21" name="Skupina 20"/>
            <p:cNvGrpSpPr/>
            <p:nvPr/>
          </p:nvGrpSpPr>
          <p:grpSpPr>
            <a:xfrm>
              <a:off x="561975" y="1897857"/>
              <a:ext cx="2062819" cy="258762"/>
              <a:chOff x="561975" y="1897857"/>
              <a:chExt cx="2062819" cy="258762"/>
            </a:xfrm>
          </p:grpSpPr>
          <p:grpSp>
            <p:nvGrpSpPr>
              <p:cNvPr id="14" name="Skupina 13"/>
              <p:cNvGrpSpPr/>
              <p:nvPr/>
            </p:nvGrpSpPr>
            <p:grpSpPr>
              <a:xfrm>
                <a:off x="561975" y="1897857"/>
                <a:ext cx="609600" cy="258762"/>
                <a:chOff x="914400" y="1905000"/>
                <a:chExt cx="609600" cy="258762"/>
              </a:xfrm>
            </p:grpSpPr>
            <p:sp>
              <p:nvSpPr>
                <p:cNvPr id="12" name="Obdélník 11"/>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13" name="Obdélník 12"/>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15" name="Skupina 14"/>
              <p:cNvGrpSpPr/>
              <p:nvPr/>
            </p:nvGrpSpPr>
            <p:grpSpPr>
              <a:xfrm>
                <a:off x="1281605" y="1897857"/>
                <a:ext cx="609600" cy="258762"/>
                <a:chOff x="914400" y="1905000"/>
                <a:chExt cx="609600" cy="258762"/>
              </a:xfrm>
            </p:grpSpPr>
            <p:sp>
              <p:nvSpPr>
                <p:cNvPr id="16" name="Obdélník 15"/>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17" name="Obdélník 16"/>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18" name="Skupina 17"/>
              <p:cNvGrpSpPr/>
              <p:nvPr/>
            </p:nvGrpSpPr>
            <p:grpSpPr>
              <a:xfrm>
                <a:off x="2015194" y="1897857"/>
                <a:ext cx="609600" cy="258762"/>
                <a:chOff x="914400" y="1905000"/>
                <a:chExt cx="609600" cy="258762"/>
              </a:xfrm>
            </p:grpSpPr>
            <p:sp>
              <p:nvSpPr>
                <p:cNvPr id="19" name="Obdélník 18"/>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20" name="Obdélník 19"/>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nvGrpSpPr>
            <p:cNvPr id="22" name="Skupina 21"/>
            <p:cNvGrpSpPr/>
            <p:nvPr/>
          </p:nvGrpSpPr>
          <p:grpSpPr>
            <a:xfrm>
              <a:off x="561975" y="2820035"/>
              <a:ext cx="2062819" cy="258762"/>
              <a:chOff x="561975" y="1897857"/>
              <a:chExt cx="2062819" cy="258762"/>
            </a:xfrm>
          </p:grpSpPr>
          <p:grpSp>
            <p:nvGrpSpPr>
              <p:cNvPr id="23" name="Skupina 22"/>
              <p:cNvGrpSpPr/>
              <p:nvPr/>
            </p:nvGrpSpPr>
            <p:grpSpPr>
              <a:xfrm>
                <a:off x="561975" y="1897857"/>
                <a:ext cx="609600" cy="258762"/>
                <a:chOff x="914400" y="1905000"/>
                <a:chExt cx="609600" cy="258762"/>
              </a:xfrm>
            </p:grpSpPr>
            <p:sp>
              <p:nvSpPr>
                <p:cNvPr id="30" name="Obdélník 29"/>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31" name="Obdélník 30"/>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24" name="Skupina 23"/>
              <p:cNvGrpSpPr/>
              <p:nvPr/>
            </p:nvGrpSpPr>
            <p:grpSpPr>
              <a:xfrm>
                <a:off x="1281605" y="1897857"/>
                <a:ext cx="609600" cy="258762"/>
                <a:chOff x="914400" y="1905000"/>
                <a:chExt cx="609600" cy="258762"/>
              </a:xfrm>
            </p:grpSpPr>
            <p:sp>
              <p:nvSpPr>
                <p:cNvPr id="28" name="Obdélník 27"/>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29" name="Obdélník 28"/>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25" name="Skupina 24"/>
              <p:cNvGrpSpPr/>
              <p:nvPr/>
            </p:nvGrpSpPr>
            <p:grpSpPr>
              <a:xfrm>
                <a:off x="2015194" y="1897857"/>
                <a:ext cx="609600" cy="258762"/>
                <a:chOff x="914400" y="1905000"/>
                <a:chExt cx="609600" cy="258762"/>
              </a:xfrm>
            </p:grpSpPr>
            <p:sp>
              <p:nvSpPr>
                <p:cNvPr id="26" name="Obdélník 25"/>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27" name="Obdélník 26"/>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grpSp>
        <p:nvGrpSpPr>
          <p:cNvPr id="80" name="Skupina 79"/>
          <p:cNvGrpSpPr/>
          <p:nvPr/>
        </p:nvGrpSpPr>
        <p:grpSpPr>
          <a:xfrm>
            <a:off x="3694386" y="5117226"/>
            <a:ext cx="2286000" cy="1057062"/>
            <a:chOff x="3694386" y="5117226"/>
            <a:chExt cx="2286000" cy="1057062"/>
          </a:xfrm>
        </p:grpSpPr>
        <p:grpSp>
          <p:nvGrpSpPr>
            <p:cNvPr id="33" name="Skupina 32"/>
            <p:cNvGrpSpPr/>
            <p:nvPr/>
          </p:nvGrpSpPr>
          <p:grpSpPr>
            <a:xfrm>
              <a:off x="3694386" y="5117226"/>
              <a:ext cx="2286000" cy="1057062"/>
              <a:chOff x="457200" y="1828800"/>
              <a:chExt cx="2286000" cy="1295400"/>
            </a:xfrm>
          </p:grpSpPr>
          <p:sp>
            <p:nvSpPr>
              <p:cNvPr id="34" name="Obdélník 33"/>
              <p:cNvSpPr/>
              <p:nvPr/>
            </p:nvSpPr>
            <p:spPr>
              <a:xfrm>
                <a:off x="457200" y="1828800"/>
                <a:ext cx="2286000" cy="1295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cs-CZ"/>
              </a:p>
            </p:txBody>
          </p:sp>
          <p:grpSp>
            <p:nvGrpSpPr>
              <p:cNvPr id="35" name="Skupina 34"/>
              <p:cNvGrpSpPr/>
              <p:nvPr/>
            </p:nvGrpSpPr>
            <p:grpSpPr>
              <a:xfrm>
                <a:off x="561975" y="1897857"/>
                <a:ext cx="2062819" cy="258762"/>
                <a:chOff x="561975" y="1897857"/>
                <a:chExt cx="2062819" cy="258762"/>
              </a:xfrm>
            </p:grpSpPr>
            <p:grpSp>
              <p:nvGrpSpPr>
                <p:cNvPr id="46" name="Skupina 45"/>
                <p:cNvGrpSpPr/>
                <p:nvPr/>
              </p:nvGrpSpPr>
              <p:grpSpPr>
                <a:xfrm>
                  <a:off x="561975" y="1897857"/>
                  <a:ext cx="609600" cy="258762"/>
                  <a:chOff x="914400" y="1905000"/>
                  <a:chExt cx="609600" cy="258762"/>
                </a:xfrm>
              </p:grpSpPr>
              <p:sp>
                <p:nvSpPr>
                  <p:cNvPr id="53" name="Obdélník 52"/>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54" name="Obdélník 53"/>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47" name="Skupina 46"/>
                <p:cNvGrpSpPr/>
                <p:nvPr/>
              </p:nvGrpSpPr>
              <p:grpSpPr>
                <a:xfrm>
                  <a:off x="1281605" y="1897857"/>
                  <a:ext cx="609600" cy="258762"/>
                  <a:chOff x="914400" y="1905000"/>
                  <a:chExt cx="609600" cy="258762"/>
                </a:xfrm>
              </p:grpSpPr>
              <p:sp>
                <p:nvSpPr>
                  <p:cNvPr id="51" name="Obdélník 50"/>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52" name="Obdélník 51"/>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48" name="Skupina 47"/>
                <p:cNvGrpSpPr/>
                <p:nvPr/>
              </p:nvGrpSpPr>
              <p:grpSpPr>
                <a:xfrm>
                  <a:off x="2015194" y="1897857"/>
                  <a:ext cx="609600" cy="258762"/>
                  <a:chOff x="914400" y="1905000"/>
                  <a:chExt cx="609600" cy="258762"/>
                </a:xfrm>
              </p:grpSpPr>
              <p:sp>
                <p:nvSpPr>
                  <p:cNvPr id="49" name="Obdélník 48"/>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50" name="Obdélník 49"/>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nvGrpSpPr>
              <p:cNvPr id="36" name="Skupina 35"/>
              <p:cNvGrpSpPr/>
              <p:nvPr/>
            </p:nvGrpSpPr>
            <p:grpSpPr>
              <a:xfrm>
                <a:off x="561975" y="2820035"/>
                <a:ext cx="2062819" cy="258762"/>
                <a:chOff x="561975" y="1897857"/>
                <a:chExt cx="2062819" cy="258762"/>
              </a:xfrm>
            </p:grpSpPr>
            <p:grpSp>
              <p:nvGrpSpPr>
                <p:cNvPr id="37" name="Skupina 36"/>
                <p:cNvGrpSpPr/>
                <p:nvPr/>
              </p:nvGrpSpPr>
              <p:grpSpPr>
                <a:xfrm>
                  <a:off x="561975" y="1897857"/>
                  <a:ext cx="609600" cy="258762"/>
                  <a:chOff x="914400" y="1905000"/>
                  <a:chExt cx="609600" cy="258762"/>
                </a:xfrm>
              </p:grpSpPr>
              <p:sp>
                <p:nvSpPr>
                  <p:cNvPr id="44" name="Obdélník 43"/>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45" name="Obdélník 44"/>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38" name="Skupina 37"/>
                <p:cNvGrpSpPr/>
                <p:nvPr/>
              </p:nvGrpSpPr>
              <p:grpSpPr>
                <a:xfrm>
                  <a:off x="1281605" y="1897857"/>
                  <a:ext cx="609600" cy="258762"/>
                  <a:chOff x="914400" y="1905000"/>
                  <a:chExt cx="609600" cy="258762"/>
                </a:xfrm>
              </p:grpSpPr>
              <p:sp>
                <p:nvSpPr>
                  <p:cNvPr id="42" name="Obdélník 41"/>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43" name="Obdélník 42"/>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39" name="Skupina 38"/>
                <p:cNvGrpSpPr/>
                <p:nvPr/>
              </p:nvGrpSpPr>
              <p:grpSpPr>
                <a:xfrm>
                  <a:off x="2015194" y="1897857"/>
                  <a:ext cx="609600" cy="258762"/>
                  <a:chOff x="914400" y="1905000"/>
                  <a:chExt cx="609600" cy="258762"/>
                </a:xfrm>
              </p:grpSpPr>
              <p:sp>
                <p:nvSpPr>
                  <p:cNvPr id="40" name="Obdélník 39"/>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41" name="Obdélník 40"/>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sp>
          <p:nvSpPr>
            <p:cNvPr id="77" name="Obdélník 76"/>
            <p:cNvSpPr/>
            <p:nvPr/>
          </p:nvSpPr>
          <p:spPr>
            <a:xfrm>
              <a:off x="4180161" y="5441082"/>
              <a:ext cx="567230" cy="4479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82" name="Skupina 81"/>
          <p:cNvGrpSpPr/>
          <p:nvPr/>
        </p:nvGrpSpPr>
        <p:grpSpPr>
          <a:xfrm>
            <a:off x="953977" y="5410200"/>
            <a:ext cx="1941623" cy="486123"/>
            <a:chOff x="953977" y="5410200"/>
            <a:chExt cx="1941623" cy="486123"/>
          </a:xfrm>
        </p:grpSpPr>
        <p:pic>
          <p:nvPicPr>
            <p:cNvPr id="83" name="Obrázek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77" y="5410200"/>
              <a:ext cx="857250" cy="486123"/>
            </a:xfrm>
            <a:prstGeom prst="rect">
              <a:avLst/>
            </a:prstGeom>
          </p:spPr>
        </p:pic>
        <p:pic>
          <p:nvPicPr>
            <p:cNvPr id="84" name="Obrázek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5410200"/>
              <a:ext cx="857250" cy="486123"/>
            </a:xfrm>
            <a:prstGeom prst="rect">
              <a:avLst/>
            </a:prstGeom>
          </p:spPr>
        </p:pic>
      </p:grpSp>
    </p:spTree>
    <p:extLst>
      <p:ext uri="{BB962C8B-B14F-4D97-AF65-F5344CB8AC3E}">
        <p14:creationId xmlns:p14="http://schemas.microsoft.com/office/powerpoint/2010/main" val="1379615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Skupina 84"/>
          <p:cNvGrpSpPr/>
          <p:nvPr/>
        </p:nvGrpSpPr>
        <p:grpSpPr>
          <a:xfrm>
            <a:off x="3866574" y="5404033"/>
            <a:ext cx="1941623" cy="486123"/>
            <a:chOff x="953977" y="5410200"/>
            <a:chExt cx="1941623" cy="486123"/>
          </a:xfrm>
        </p:grpSpPr>
        <p:pic>
          <p:nvPicPr>
            <p:cNvPr id="86" name="Obrázek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77" y="5410200"/>
              <a:ext cx="857250" cy="486123"/>
            </a:xfrm>
            <a:prstGeom prst="rect">
              <a:avLst/>
            </a:prstGeom>
          </p:spPr>
        </p:pic>
        <p:pic>
          <p:nvPicPr>
            <p:cNvPr id="87" name="Obrázek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5410200"/>
              <a:ext cx="857250" cy="486123"/>
            </a:xfrm>
            <a:prstGeom prst="rect">
              <a:avLst/>
            </a:prstGeom>
          </p:spPr>
        </p:pic>
      </p:grpSp>
      <p:grpSp>
        <p:nvGrpSpPr>
          <p:cNvPr id="88" name="Skupina 87"/>
          <p:cNvGrpSpPr/>
          <p:nvPr/>
        </p:nvGrpSpPr>
        <p:grpSpPr>
          <a:xfrm>
            <a:off x="6589986" y="5402868"/>
            <a:ext cx="1941623" cy="486123"/>
            <a:chOff x="953977" y="5410200"/>
            <a:chExt cx="1941623" cy="486123"/>
          </a:xfrm>
        </p:grpSpPr>
        <p:pic>
          <p:nvPicPr>
            <p:cNvPr id="89" name="Obrázek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77" y="5410200"/>
              <a:ext cx="857250" cy="486123"/>
            </a:xfrm>
            <a:prstGeom prst="rect">
              <a:avLst/>
            </a:prstGeom>
          </p:spPr>
        </p:pic>
        <p:pic>
          <p:nvPicPr>
            <p:cNvPr id="90" name="Obrázek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5410200"/>
              <a:ext cx="857250" cy="486123"/>
            </a:xfrm>
            <a:prstGeom prst="rect">
              <a:avLst/>
            </a:prstGeom>
          </p:spPr>
        </p:pic>
      </p:grpSp>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3" name="Content Placeholder 2"/>
          <p:cNvSpPr>
            <a:spLocks noGrp="1"/>
          </p:cNvSpPr>
          <p:nvPr>
            <p:ph idx="1"/>
          </p:nvPr>
        </p:nvSpPr>
        <p:spPr>
          <a:xfrm>
            <a:off x="390854" y="1730216"/>
            <a:ext cx="8229600" cy="3074432"/>
          </a:xfrm>
        </p:spPr>
        <p:txBody>
          <a:bodyPr>
            <a:normAutofit fontScale="92500" lnSpcReduction="20000"/>
          </a:bodyPr>
          <a:lstStyle/>
          <a:p>
            <a:pPr>
              <a:buClr>
                <a:srgbClr val="0B74B0"/>
              </a:buClr>
            </a:pPr>
            <a:r>
              <a:rPr lang="en-US" dirty="0" smtClean="0"/>
              <a:t>From the data point of view, one resource (in this case a video recording) should have several manifestations:</a:t>
            </a:r>
          </a:p>
          <a:p>
            <a:pPr lvl="1">
              <a:buClr>
                <a:srgbClr val="0B74B0"/>
              </a:buClr>
            </a:pPr>
            <a:r>
              <a:rPr lang="en-US" dirty="0" smtClean="0"/>
              <a:t>Full version, archived but not available to anyone but the author</a:t>
            </a:r>
          </a:p>
          <a:p>
            <a:pPr lvl="1">
              <a:buClr>
                <a:srgbClr val="0B74B0"/>
              </a:buClr>
            </a:pPr>
            <a:r>
              <a:rPr lang="en-US" dirty="0" smtClean="0"/>
              <a:t>Version with some of the information stripped/blackened for the team members</a:t>
            </a:r>
          </a:p>
          <a:p>
            <a:pPr lvl="1">
              <a:buClr>
                <a:srgbClr val="0B74B0"/>
              </a:buClr>
            </a:pPr>
            <a:r>
              <a:rPr lang="en-US" dirty="0" smtClean="0"/>
              <a:t>Even more stripped version for public </a:t>
            </a:r>
            <a:r>
              <a:rPr lang="en-US" dirty="0" smtClean="0"/>
              <a:t>use</a:t>
            </a:r>
            <a:endParaRPr lang="en-US" dirty="0" smtClean="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17</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2" name="Skupina 31"/>
          <p:cNvGrpSpPr/>
          <p:nvPr/>
        </p:nvGrpSpPr>
        <p:grpSpPr>
          <a:xfrm>
            <a:off x="798786" y="5126489"/>
            <a:ext cx="2286000" cy="1057062"/>
            <a:chOff x="457200" y="1828800"/>
            <a:chExt cx="2286000" cy="1295400"/>
          </a:xfrm>
        </p:grpSpPr>
        <p:sp>
          <p:nvSpPr>
            <p:cNvPr id="6" name="Obdélník 5"/>
            <p:cNvSpPr/>
            <p:nvPr/>
          </p:nvSpPr>
          <p:spPr>
            <a:xfrm>
              <a:off x="457200" y="1828800"/>
              <a:ext cx="2286000" cy="129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cs-CZ"/>
            </a:p>
          </p:txBody>
        </p:sp>
        <p:grpSp>
          <p:nvGrpSpPr>
            <p:cNvPr id="21" name="Skupina 20"/>
            <p:cNvGrpSpPr/>
            <p:nvPr/>
          </p:nvGrpSpPr>
          <p:grpSpPr>
            <a:xfrm>
              <a:off x="561975" y="1897857"/>
              <a:ext cx="2062819" cy="258762"/>
              <a:chOff x="561975" y="1897857"/>
              <a:chExt cx="2062819" cy="258762"/>
            </a:xfrm>
          </p:grpSpPr>
          <p:grpSp>
            <p:nvGrpSpPr>
              <p:cNvPr id="14" name="Skupina 13"/>
              <p:cNvGrpSpPr/>
              <p:nvPr/>
            </p:nvGrpSpPr>
            <p:grpSpPr>
              <a:xfrm>
                <a:off x="561975" y="1897857"/>
                <a:ext cx="609600" cy="258762"/>
                <a:chOff x="914400" y="1905000"/>
                <a:chExt cx="609600" cy="258762"/>
              </a:xfrm>
            </p:grpSpPr>
            <p:sp>
              <p:nvSpPr>
                <p:cNvPr id="12" name="Obdélník 11"/>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13" name="Obdélník 12"/>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15" name="Skupina 14"/>
              <p:cNvGrpSpPr/>
              <p:nvPr/>
            </p:nvGrpSpPr>
            <p:grpSpPr>
              <a:xfrm>
                <a:off x="1281605" y="1897857"/>
                <a:ext cx="609600" cy="258762"/>
                <a:chOff x="914400" y="1905000"/>
                <a:chExt cx="609600" cy="258762"/>
              </a:xfrm>
            </p:grpSpPr>
            <p:sp>
              <p:nvSpPr>
                <p:cNvPr id="16" name="Obdélník 15"/>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17" name="Obdélník 16"/>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18" name="Skupina 17"/>
              <p:cNvGrpSpPr/>
              <p:nvPr/>
            </p:nvGrpSpPr>
            <p:grpSpPr>
              <a:xfrm>
                <a:off x="2015194" y="1897857"/>
                <a:ext cx="609600" cy="258762"/>
                <a:chOff x="914400" y="1905000"/>
                <a:chExt cx="609600" cy="258762"/>
              </a:xfrm>
            </p:grpSpPr>
            <p:sp>
              <p:nvSpPr>
                <p:cNvPr id="19" name="Obdélník 18"/>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20" name="Obdélník 19"/>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nvGrpSpPr>
            <p:cNvPr id="22" name="Skupina 21"/>
            <p:cNvGrpSpPr/>
            <p:nvPr/>
          </p:nvGrpSpPr>
          <p:grpSpPr>
            <a:xfrm>
              <a:off x="561975" y="2820035"/>
              <a:ext cx="2062819" cy="258762"/>
              <a:chOff x="561975" y="1897857"/>
              <a:chExt cx="2062819" cy="258762"/>
            </a:xfrm>
          </p:grpSpPr>
          <p:grpSp>
            <p:nvGrpSpPr>
              <p:cNvPr id="23" name="Skupina 22"/>
              <p:cNvGrpSpPr/>
              <p:nvPr/>
            </p:nvGrpSpPr>
            <p:grpSpPr>
              <a:xfrm>
                <a:off x="561975" y="1897857"/>
                <a:ext cx="609600" cy="258762"/>
                <a:chOff x="914400" y="1905000"/>
                <a:chExt cx="609600" cy="258762"/>
              </a:xfrm>
            </p:grpSpPr>
            <p:sp>
              <p:nvSpPr>
                <p:cNvPr id="30" name="Obdélník 29"/>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31" name="Obdélník 30"/>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24" name="Skupina 23"/>
              <p:cNvGrpSpPr/>
              <p:nvPr/>
            </p:nvGrpSpPr>
            <p:grpSpPr>
              <a:xfrm>
                <a:off x="1281605" y="1897857"/>
                <a:ext cx="609600" cy="258762"/>
                <a:chOff x="914400" y="1905000"/>
                <a:chExt cx="609600" cy="258762"/>
              </a:xfrm>
            </p:grpSpPr>
            <p:sp>
              <p:nvSpPr>
                <p:cNvPr id="28" name="Obdélník 27"/>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29" name="Obdélník 28"/>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25" name="Skupina 24"/>
              <p:cNvGrpSpPr/>
              <p:nvPr/>
            </p:nvGrpSpPr>
            <p:grpSpPr>
              <a:xfrm>
                <a:off x="2015194" y="1897857"/>
                <a:ext cx="609600" cy="258762"/>
                <a:chOff x="914400" y="1905000"/>
                <a:chExt cx="609600" cy="258762"/>
              </a:xfrm>
            </p:grpSpPr>
            <p:sp>
              <p:nvSpPr>
                <p:cNvPr id="26" name="Obdélník 25"/>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27" name="Obdélník 26"/>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grpSp>
        <p:nvGrpSpPr>
          <p:cNvPr id="80" name="Skupina 79"/>
          <p:cNvGrpSpPr/>
          <p:nvPr/>
        </p:nvGrpSpPr>
        <p:grpSpPr>
          <a:xfrm>
            <a:off x="3694386" y="5117226"/>
            <a:ext cx="2286000" cy="1057062"/>
            <a:chOff x="3694386" y="5117226"/>
            <a:chExt cx="2286000" cy="1057062"/>
          </a:xfrm>
        </p:grpSpPr>
        <p:grpSp>
          <p:nvGrpSpPr>
            <p:cNvPr id="33" name="Skupina 32"/>
            <p:cNvGrpSpPr/>
            <p:nvPr/>
          </p:nvGrpSpPr>
          <p:grpSpPr>
            <a:xfrm>
              <a:off x="3694386" y="5117226"/>
              <a:ext cx="2286000" cy="1057062"/>
              <a:chOff x="457200" y="1828800"/>
              <a:chExt cx="2286000" cy="1295400"/>
            </a:xfrm>
          </p:grpSpPr>
          <p:sp>
            <p:nvSpPr>
              <p:cNvPr id="34" name="Obdélník 33"/>
              <p:cNvSpPr/>
              <p:nvPr/>
            </p:nvSpPr>
            <p:spPr>
              <a:xfrm>
                <a:off x="457200" y="1828800"/>
                <a:ext cx="2286000" cy="1295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cs-CZ"/>
              </a:p>
            </p:txBody>
          </p:sp>
          <p:grpSp>
            <p:nvGrpSpPr>
              <p:cNvPr id="35" name="Skupina 34"/>
              <p:cNvGrpSpPr/>
              <p:nvPr/>
            </p:nvGrpSpPr>
            <p:grpSpPr>
              <a:xfrm>
                <a:off x="561975" y="1897857"/>
                <a:ext cx="2062819" cy="258762"/>
                <a:chOff x="561975" y="1897857"/>
                <a:chExt cx="2062819" cy="258762"/>
              </a:xfrm>
            </p:grpSpPr>
            <p:grpSp>
              <p:nvGrpSpPr>
                <p:cNvPr id="46" name="Skupina 45"/>
                <p:cNvGrpSpPr/>
                <p:nvPr/>
              </p:nvGrpSpPr>
              <p:grpSpPr>
                <a:xfrm>
                  <a:off x="561975" y="1897857"/>
                  <a:ext cx="609600" cy="258762"/>
                  <a:chOff x="914400" y="1905000"/>
                  <a:chExt cx="609600" cy="258762"/>
                </a:xfrm>
              </p:grpSpPr>
              <p:sp>
                <p:nvSpPr>
                  <p:cNvPr id="53" name="Obdélník 52"/>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54" name="Obdélník 53"/>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47" name="Skupina 46"/>
                <p:cNvGrpSpPr/>
                <p:nvPr/>
              </p:nvGrpSpPr>
              <p:grpSpPr>
                <a:xfrm>
                  <a:off x="1281605" y="1897857"/>
                  <a:ext cx="609600" cy="258762"/>
                  <a:chOff x="914400" y="1905000"/>
                  <a:chExt cx="609600" cy="258762"/>
                </a:xfrm>
              </p:grpSpPr>
              <p:sp>
                <p:nvSpPr>
                  <p:cNvPr id="51" name="Obdélník 50"/>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52" name="Obdélník 51"/>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48" name="Skupina 47"/>
                <p:cNvGrpSpPr/>
                <p:nvPr/>
              </p:nvGrpSpPr>
              <p:grpSpPr>
                <a:xfrm>
                  <a:off x="2015194" y="1897857"/>
                  <a:ext cx="609600" cy="258762"/>
                  <a:chOff x="914400" y="1905000"/>
                  <a:chExt cx="609600" cy="258762"/>
                </a:xfrm>
              </p:grpSpPr>
              <p:sp>
                <p:nvSpPr>
                  <p:cNvPr id="49" name="Obdélník 48"/>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50" name="Obdélník 49"/>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nvGrpSpPr>
              <p:cNvPr id="36" name="Skupina 35"/>
              <p:cNvGrpSpPr/>
              <p:nvPr/>
            </p:nvGrpSpPr>
            <p:grpSpPr>
              <a:xfrm>
                <a:off x="561975" y="2820035"/>
                <a:ext cx="2062819" cy="258762"/>
                <a:chOff x="561975" y="1897857"/>
                <a:chExt cx="2062819" cy="258762"/>
              </a:xfrm>
            </p:grpSpPr>
            <p:grpSp>
              <p:nvGrpSpPr>
                <p:cNvPr id="37" name="Skupina 36"/>
                <p:cNvGrpSpPr/>
                <p:nvPr/>
              </p:nvGrpSpPr>
              <p:grpSpPr>
                <a:xfrm>
                  <a:off x="561975" y="1897857"/>
                  <a:ext cx="609600" cy="258762"/>
                  <a:chOff x="914400" y="1905000"/>
                  <a:chExt cx="609600" cy="258762"/>
                </a:xfrm>
              </p:grpSpPr>
              <p:sp>
                <p:nvSpPr>
                  <p:cNvPr id="44" name="Obdélník 43"/>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45" name="Obdélník 44"/>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38" name="Skupina 37"/>
                <p:cNvGrpSpPr/>
                <p:nvPr/>
              </p:nvGrpSpPr>
              <p:grpSpPr>
                <a:xfrm>
                  <a:off x="1281605" y="1897857"/>
                  <a:ext cx="609600" cy="258762"/>
                  <a:chOff x="914400" y="1905000"/>
                  <a:chExt cx="609600" cy="258762"/>
                </a:xfrm>
              </p:grpSpPr>
              <p:sp>
                <p:nvSpPr>
                  <p:cNvPr id="42" name="Obdélník 41"/>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43" name="Obdélník 42"/>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39" name="Skupina 38"/>
                <p:cNvGrpSpPr/>
                <p:nvPr/>
              </p:nvGrpSpPr>
              <p:grpSpPr>
                <a:xfrm>
                  <a:off x="2015194" y="1897857"/>
                  <a:ext cx="609600" cy="258762"/>
                  <a:chOff x="914400" y="1905000"/>
                  <a:chExt cx="609600" cy="258762"/>
                </a:xfrm>
              </p:grpSpPr>
              <p:sp>
                <p:nvSpPr>
                  <p:cNvPr id="40" name="Obdélník 39"/>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41" name="Obdélník 40"/>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sp>
          <p:nvSpPr>
            <p:cNvPr id="77" name="Obdélník 76"/>
            <p:cNvSpPr/>
            <p:nvPr/>
          </p:nvSpPr>
          <p:spPr>
            <a:xfrm>
              <a:off x="4180161" y="5441082"/>
              <a:ext cx="567230" cy="4479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81" name="Skupina 80"/>
          <p:cNvGrpSpPr/>
          <p:nvPr/>
        </p:nvGrpSpPr>
        <p:grpSpPr>
          <a:xfrm>
            <a:off x="6437586" y="5117226"/>
            <a:ext cx="2286000" cy="1057062"/>
            <a:chOff x="6437586" y="5117226"/>
            <a:chExt cx="2286000" cy="1057062"/>
          </a:xfrm>
        </p:grpSpPr>
        <p:grpSp>
          <p:nvGrpSpPr>
            <p:cNvPr id="55" name="Skupina 54"/>
            <p:cNvGrpSpPr/>
            <p:nvPr/>
          </p:nvGrpSpPr>
          <p:grpSpPr>
            <a:xfrm>
              <a:off x="6437586" y="5117226"/>
              <a:ext cx="2286000" cy="1057062"/>
              <a:chOff x="457200" y="1828800"/>
              <a:chExt cx="2286000" cy="1295400"/>
            </a:xfrm>
          </p:grpSpPr>
          <p:sp>
            <p:nvSpPr>
              <p:cNvPr id="56" name="Obdélník 55"/>
              <p:cNvSpPr/>
              <p:nvPr/>
            </p:nvSpPr>
            <p:spPr>
              <a:xfrm>
                <a:off x="457200" y="1828800"/>
                <a:ext cx="2286000" cy="1295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cs-CZ"/>
              </a:p>
            </p:txBody>
          </p:sp>
          <p:grpSp>
            <p:nvGrpSpPr>
              <p:cNvPr id="57" name="Skupina 56"/>
              <p:cNvGrpSpPr/>
              <p:nvPr/>
            </p:nvGrpSpPr>
            <p:grpSpPr>
              <a:xfrm>
                <a:off x="561975" y="1897857"/>
                <a:ext cx="2062819" cy="258762"/>
                <a:chOff x="561975" y="1897857"/>
                <a:chExt cx="2062819" cy="258762"/>
              </a:xfrm>
            </p:grpSpPr>
            <p:grpSp>
              <p:nvGrpSpPr>
                <p:cNvPr id="68" name="Skupina 67"/>
                <p:cNvGrpSpPr/>
                <p:nvPr/>
              </p:nvGrpSpPr>
              <p:grpSpPr>
                <a:xfrm>
                  <a:off x="561975" y="1897857"/>
                  <a:ext cx="609600" cy="258762"/>
                  <a:chOff x="914400" y="1905000"/>
                  <a:chExt cx="609600" cy="258762"/>
                </a:xfrm>
              </p:grpSpPr>
              <p:sp>
                <p:nvSpPr>
                  <p:cNvPr id="75" name="Obdélník 74"/>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76" name="Obdélník 75"/>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69" name="Skupina 68"/>
                <p:cNvGrpSpPr/>
                <p:nvPr/>
              </p:nvGrpSpPr>
              <p:grpSpPr>
                <a:xfrm>
                  <a:off x="1281605" y="1897857"/>
                  <a:ext cx="609600" cy="258762"/>
                  <a:chOff x="914400" y="1905000"/>
                  <a:chExt cx="609600" cy="258762"/>
                </a:xfrm>
              </p:grpSpPr>
              <p:sp>
                <p:nvSpPr>
                  <p:cNvPr id="73" name="Obdélník 72"/>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74" name="Obdélník 73"/>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70" name="Skupina 69"/>
                <p:cNvGrpSpPr/>
                <p:nvPr/>
              </p:nvGrpSpPr>
              <p:grpSpPr>
                <a:xfrm>
                  <a:off x="2015194" y="1897857"/>
                  <a:ext cx="609600" cy="258762"/>
                  <a:chOff x="914400" y="1905000"/>
                  <a:chExt cx="609600" cy="258762"/>
                </a:xfrm>
              </p:grpSpPr>
              <p:sp>
                <p:nvSpPr>
                  <p:cNvPr id="71" name="Obdélník 70"/>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72" name="Obdélník 71"/>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nvGrpSpPr>
              <p:cNvPr id="58" name="Skupina 57"/>
              <p:cNvGrpSpPr/>
              <p:nvPr/>
            </p:nvGrpSpPr>
            <p:grpSpPr>
              <a:xfrm>
                <a:off x="561975" y="2820035"/>
                <a:ext cx="2062819" cy="258762"/>
                <a:chOff x="561975" y="1897857"/>
                <a:chExt cx="2062819" cy="258762"/>
              </a:xfrm>
            </p:grpSpPr>
            <p:grpSp>
              <p:nvGrpSpPr>
                <p:cNvPr id="59" name="Skupina 58"/>
                <p:cNvGrpSpPr/>
                <p:nvPr/>
              </p:nvGrpSpPr>
              <p:grpSpPr>
                <a:xfrm>
                  <a:off x="561975" y="1897857"/>
                  <a:ext cx="609600" cy="258762"/>
                  <a:chOff x="914400" y="1905000"/>
                  <a:chExt cx="609600" cy="258762"/>
                </a:xfrm>
              </p:grpSpPr>
              <p:sp>
                <p:nvSpPr>
                  <p:cNvPr id="66" name="Obdélník 65"/>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67" name="Obdélník 66"/>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60" name="Skupina 59"/>
                <p:cNvGrpSpPr/>
                <p:nvPr/>
              </p:nvGrpSpPr>
              <p:grpSpPr>
                <a:xfrm>
                  <a:off x="1281605" y="1897857"/>
                  <a:ext cx="609600" cy="258762"/>
                  <a:chOff x="914400" y="1905000"/>
                  <a:chExt cx="609600" cy="258762"/>
                </a:xfrm>
              </p:grpSpPr>
              <p:sp>
                <p:nvSpPr>
                  <p:cNvPr id="64" name="Obdélník 63"/>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65" name="Obdélník 64"/>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61" name="Skupina 60"/>
                <p:cNvGrpSpPr/>
                <p:nvPr/>
              </p:nvGrpSpPr>
              <p:grpSpPr>
                <a:xfrm>
                  <a:off x="2015194" y="1897857"/>
                  <a:ext cx="609600" cy="258762"/>
                  <a:chOff x="914400" y="1905000"/>
                  <a:chExt cx="609600" cy="258762"/>
                </a:xfrm>
              </p:grpSpPr>
              <p:sp>
                <p:nvSpPr>
                  <p:cNvPr id="62" name="Obdélník 61"/>
                  <p:cNvSpPr/>
                  <p:nvPr/>
                </p:nvSpPr>
                <p:spPr>
                  <a:xfrm>
                    <a:off x="914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sp>
                <p:nvSpPr>
                  <p:cNvPr id="63" name="Obdélník 62"/>
                  <p:cNvSpPr/>
                  <p:nvPr/>
                </p:nvSpPr>
                <p:spPr>
                  <a:xfrm>
                    <a:off x="1295400" y="1905000"/>
                    <a:ext cx="228600" cy="2587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grpSp>
        <p:sp>
          <p:nvSpPr>
            <p:cNvPr id="78" name="Obdélník 77"/>
            <p:cNvSpPr/>
            <p:nvPr/>
          </p:nvSpPr>
          <p:spPr>
            <a:xfrm>
              <a:off x="6923360" y="5440007"/>
              <a:ext cx="1300819" cy="4479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cs-CZ"/>
            </a:p>
          </p:txBody>
        </p:sp>
      </p:grpSp>
      <p:grpSp>
        <p:nvGrpSpPr>
          <p:cNvPr id="82" name="Skupina 81"/>
          <p:cNvGrpSpPr/>
          <p:nvPr/>
        </p:nvGrpSpPr>
        <p:grpSpPr>
          <a:xfrm>
            <a:off x="953977" y="5410200"/>
            <a:ext cx="1941623" cy="486123"/>
            <a:chOff x="953977" y="5410200"/>
            <a:chExt cx="1941623" cy="486123"/>
          </a:xfrm>
        </p:grpSpPr>
        <p:pic>
          <p:nvPicPr>
            <p:cNvPr id="83" name="Obrázek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77" y="5410200"/>
              <a:ext cx="857250" cy="486123"/>
            </a:xfrm>
            <a:prstGeom prst="rect">
              <a:avLst/>
            </a:prstGeom>
          </p:spPr>
        </p:pic>
        <p:pic>
          <p:nvPicPr>
            <p:cNvPr id="84" name="Obrázek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5410200"/>
              <a:ext cx="857250" cy="486123"/>
            </a:xfrm>
            <a:prstGeom prst="rect">
              <a:avLst/>
            </a:prstGeom>
          </p:spPr>
        </p:pic>
      </p:grpSp>
    </p:spTree>
    <p:extLst>
      <p:ext uri="{BB962C8B-B14F-4D97-AF65-F5344CB8AC3E}">
        <p14:creationId xmlns:p14="http://schemas.microsoft.com/office/powerpoint/2010/main" val="665674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3" name="Content Placeholder 2"/>
          <p:cNvSpPr>
            <a:spLocks noGrp="1"/>
          </p:cNvSpPr>
          <p:nvPr>
            <p:ph idx="1"/>
          </p:nvPr>
        </p:nvSpPr>
        <p:spPr>
          <a:xfrm>
            <a:off x="457200" y="1600201"/>
            <a:ext cx="8229600" cy="4114800"/>
          </a:xfrm>
        </p:spPr>
        <p:txBody>
          <a:bodyPr>
            <a:normAutofit/>
          </a:bodyPr>
          <a:lstStyle/>
          <a:p>
            <a:pPr>
              <a:buClr>
                <a:srgbClr val="0B74B0"/>
              </a:buClr>
            </a:pPr>
            <a:r>
              <a:rPr lang="en-US" dirty="0" smtClean="0"/>
              <a:t>For </a:t>
            </a:r>
            <a:r>
              <a:rPr lang="en-US" dirty="0" smtClean="0"/>
              <a:t>metadata</a:t>
            </a:r>
          </a:p>
          <a:p>
            <a:pPr lvl="1">
              <a:buClr>
                <a:srgbClr val="0B74B0"/>
              </a:buClr>
            </a:pPr>
            <a:r>
              <a:rPr lang="en-US" dirty="0" smtClean="0"/>
              <a:t>Highest protection: SSN and other person identifiers</a:t>
            </a:r>
          </a:p>
          <a:p>
            <a:pPr lvl="1">
              <a:buClr>
                <a:srgbClr val="0B74B0"/>
              </a:buClr>
            </a:pPr>
            <a:r>
              <a:rPr lang="en-US" dirty="0" smtClean="0"/>
              <a:t>Medium protection: date of birth</a:t>
            </a:r>
          </a:p>
          <a:p>
            <a:pPr lvl="1">
              <a:buClr>
                <a:srgbClr val="0B74B0"/>
              </a:buClr>
            </a:pPr>
            <a:r>
              <a:rPr lang="en-US" dirty="0" smtClean="0"/>
              <a:t>No protection: age</a:t>
            </a:r>
          </a:p>
          <a:p>
            <a:pPr>
              <a:buClr>
                <a:srgbClr val="0B74B0"/>
              </a:buClr>
            </a:pPr>
            <a:r>
              <a:rPr lang="en-US" dirty="0" smtClean="0"/>
              <a:t>The sets of data and metadata with a given level of protection changes in time</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18</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7856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Comparison</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19</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1" name="Tabulka 10"/>
          <p:cNvGraphicFramePr>
            <a:graphicFrameLocks noGrp="1"/>
          </p:cNvGraphicFramePr>
          <p:nvPr>
            <p:extLst>
              <p:ext uri="{D42A27DB-BD31-4B8C-83A1-F6EECF244321}">
                <p14:modId xmlns:p14="http://schemas.microsoft.com/office/powerpoint/2010/main" val="1566671134"/>
              </p:ext>
            </p:extLst>
          </p:nvPr>
        </p:nvGraphicFramePr>
        <p:xfrm>
          <a:off x="152400" y="1219200"/>
          <a:ext cx="8839200" cy="5217160"/>
        </p:xfrm>
        <a:graphic>
          <a:graphicData uri="http://schemas.openxmlformats.org/drawingml/2006/table">
            <a:tbl>
              <a:tblPr firstRow="1" bandRow="1">
                <a:tableStyleId>{3B4B98B0-60AC-42C2-AFA5-B58CD77FA1E5}</a:tableStyleId>
              </a:tblPr>
              <a:tblGrid>
                <a:gridCol w="1371599"/>
                <a:gridCol w="2714446"/>
                <a:gridCol w="2543355"/>
                <a:gridCol w="2209800"/>
              </a:tblGrid>
              <a:tr h="370840">
                <a:tc>
                  <a:txBody>
                    <a:bodyPr/>
                    <a:lstStyle/>
                    <a:p>
                      <a:endParaRPr lang="en-US" dirty="0" smtClean="0"/>
                    </a:p>
                  </a:txBody>
                  <a:tcPr/>
                </a:tc>
                <a:tc>
                  <a:txBody>
                    <a:bodyPr/>
                    <a:lstStyle/>
                    <a:p>
                      <a:r>
                        <a:rPr lang="en-US" dirty="0" smtClean="0"/>
                        <a:t>Chemists</a:t>
                      </a:r>
                    </a:p>
                  </a:txBody>
                  <a:tcPr/>
                </a:tc>
                <a:tc>
                  <a:txBody>
                    <a:bodyPr/>
                    <a:lstStyle/>
                    <a:p>
                      <a:r>
                        <a:rPr lang="en-US" dirty="0" smtClean="0"/>
                        <a:t>Romany Studies</a:t>
                      </a:r>
                      <a:endParaRPr lang="cs-CZ" dirty="0"/>
                    </a:p>
                  </a:txBody>
                  <a:tcPr/>
                </a:tc>
                <a:tc>
                  <a:txBody>
                    <a:bodyPr/>
                    <a:lstStyle/>
                    <a:p>
                      <a:r>
                        <a:rPr lang="en-US" dirty="0" smtClean="0"/>
                        <a:t>Classical libraries</a:t>
                      </a:r>
                      <a:endParaRPr lang="cs-CZ" dirty="0"/>
                    </a:p>
                  </a:txBody>
                  <a:tcPr/>
                </a:tc>
              </a:tr>
              <a:tr h="370840">
                <a:tc>
                  <a:txBody>
                    <a:bodyPr/>
                    <a:lstStyle/>
                    <a:p>
                      <a:r>
                        <a:rPr lang="en-US" b="1" dirty="0" smtClean="0"/>
                        <a:t>Data formats</a:t>
                      </a:r>
                    </a:p>
                  </a:txBody>
                  <a:tcPr/>
                </a:tc>
                <a:tc>
                  <a:txBody>
                    <a:bodyPr/>
                    <a:lstStyle/>
                    <a:p>
                      <a:r>
                        <a:rPr lang="en-US" dirty="0" smtClean="0"/>
                        <a:t>Mainly specialized data formats:</a:t>
                      </a:r>
                    </a:p>
                    <a:p>
                      <a:endParaRPr lang="en-US" dirty="0" smtClean="0"/>
                    </a:p>
                    <a:p>
                      <a:r>
                        <a:rPr lang="en-US" dirty="0" smtClean="0"/>
                        <a:t>Molecules, reactions, spectra,</a:t>
                      </a:r>
                      <a:r>
                        <a:rPr lang="en-US" baseline="0" dirty="0" smtClean="0"/>
                        <a:t> other measurements</a:t>
                      </a:r>
                      <a:endParaRPr lang="en-US" dirty="0" smtClean="0"/>
                    </a:p>
                  </a:txBody>
                  <a:tcPr/>
                </a:tc>
                <a:tc>
                  <a:txBody>
                    <a:bodyPr/>
                    <a:lstStyle/>
                    <a:p>
                      <a:r>
                        <a:rPr lang="en-US" dirty="0" smtClean="0"/>
                        <a:t>Mainly annotated multimedia:</a:t>
                      </a:r>
                    </a:p>
                    <a:p>
                      <a:endParaRPr lang="en-US" dirty="0" smtClean="0"/>
                    </a:p>
                    <a:p>
                      <a:r>
                        <a:rPr lang="en-US" dirty="0" smtClean="0"/>
                        <a:t>Videos, metadata about people,</a:t>
                      </a:r>
                      <a:r>
                        <a:rPr lang="en-US" baseline="0" dirty="0" smtClean="0"/>
                        <a:t> personal relations</a:t>
                      </a:r>
                      <a:endParaRPr lang="cs-CZ" dirty="0"/>
                    </a:p>
                  </a:txBody>
                  <a:tcPr/>
                </a:tc>
                <a:tc>
                  <a:txBody>
                    <a:bodyPr/>
                    <a:lstStyle/>
                    <a:p>
                      <a:r>
                        <a:rPr lang="en-US" dirty="0" smtClean="0"/>
                        <a:t>Classical</a:t>
                      </a:r>
                      <a:r>
                        <a:rPr lang="en-US" baseline="0" dirty="0" smtClean="0"/>
                        <a:t> </a:t>
                      </a:r>
                      <a:r>
                        <a:rPr lang="en-US" baseline="0" dirty="0" err="1" smtClean="0"/>
                        <a:t>DCTerms</a:t>
                      </a:r>
                      <a:r>
                        <a:rPr lang="en-US" baseline="0" dirty="0" smtClean="0"/>
                        <a:t> as you know them:</a:t>
                      </a:r>
                    </a:p>
                    <a:p>
                      <a:endParaRPr lang="en-US" dirty="0" smtClean="0"/>
                    </a:p>
                    <a:p>
                      <a:r>
                        <a:rPr lang="en-US" dirty="0" smtClean="0"/>
                        <a:t>Title, Author,</a:t>
                      </a:r>
                      <a:r>
                        <a:rPr lang="en-US" baseline="0" dirty="0" smtClean="0"/>
                        <a:t> Abstract, …</a:t>
                      </a:r>
                    </a:p>
                  </a:txBody>
                  <a:tcPr/>
                </a:tc>
              </a:tr>
              <a:tr h="370840">
                <a:tc>
                  <a:txBody>
                    <a:bodyPr/>
                    <a:lstStyle/>
                    <a:p>
                      <a:r>
                        <a:rPr lang="en-US" b="1" dirty="0" smtClean="0"/>
                        <a:t>Search</a:t>
                      </a:r>
                    </a:p>
                  </a:txBody>
                  <a:tcPr/>
                </a:tc>
                <a:tc>
                  <a:txBody>
                    <a:bodyPr/>
                    <a:lstStyle/>
                    <a:p>
                      <a:r>
                        <a:rPr lang="en-US" dirty="0" smtClean="0"/>
                        <a:t>Substructure</a:t>
                      </a:r>
                      <a:r>
                        <a:rPr lang="en-US" baseline="0" dirty="0" smtClean="0"/>
                        <a:t> search, search by features in graphs, in metadata ann.</a:t>
                      </a:r>
                      <a:endParaRPr lang="en-US" dirty="0" smtClean="0"/>
                    </a:p>
                  </a:txBody>
                  <a:tcPr/>
                </a:tc>
                <a:tc>
                  <a:txBody>
                    <a:bodyPr/>
                    <a:lstStyle/>
                    <a:p>
                      <a:r>
                        <a:rPr lang="en-US" dirty="0" smtClean="0"/>
                        <a:t>Searching in metadata annotations, transcriptions, …</a:t>
                      </a:r>
                      <a:endParaRPr lang="cs-CZ" dirty="0"/>
                    </a:p>
                  </a:txBody>
                  <a:tcPr/>
                </a:tc>
                <a:tc>
                  <a:txBody>
                    <a:bodyPr/>
                    <a:lstStyle/>
                    <a:p>
                      <a:r>
                        <a:rPr lang="en-US" baseline="0" dirty="0" smtClean="0"/>
                        <a:t>Searching in metadata annotations</a:t>
                      </a:r>
                    </a:p>
                  </a:txBody>
                  <a:tcPr/>
                </a:tc>
              </a:tr>
              <a:tr h="370840">
                <a:tc>
                  <a:txBody>
                    <a:bodyPr/>
                    <a:lstStyle/>
                    <a:p>
                      <a:r>
                        <a:rPr lang="en-US" b="1" dirty="0" smtClean="0"/>
                        <a:t>Data amounts</a:t>
                      </a:r>
                    </a:p>
                  </a:txBody>
                  <a:tcPr/>
                </a:tc>
                <a:tc>
                  <a:txBody>
                    <a:bodyPr/>
                    <a:lstStyle/>
                    <a:p>
                      <a:r>
                        <a:rPr lang="en-US" dirty="0" smtClean="0"/>
                        <a:t>Huge (in case of computational chemistry)</a:t>
                      </a:r>
                    </a:p>
                  </a:txBody>
                  <a:tcPr/>
                </a:tc>
                <a:tc>
                  <a:txBody>
                    <a:bodyPr/>
                    <a:lstStyle/>
                    <a:p>
                      <a:r>
                        <a:rPr lang="en-US" dirty="0" smtClean="0"/>
                        <a:t>Large</a:t>
                      </a:r>
                      <a:endParaRPr lang="cs-CZ" dirty="0"/>
                    </a:p>
                  </a:txBody>
                  <a:tcPr/>
                </a:tc>
                <a:tc>
                  <a:txBody>
                    <a:bodyPr/>
                    <a:lstStyle/>
                    <a:p>
                      <a:r>
                        <a:rPr lang="en-US" baseline="0" dirty="0" smtClean="0"/>
                        <a:t>If not storing digitized data, moderate</a:t>
                      </a:r>
                    </a:p>
                  </a:txBody>
                  <a:tcPr/>
                </a:tc>
              </a:tr>
              <a:tr h="370840">
                <a:tc>
                  <a:txBody>
                    <a:bodyPr/>
                    <a:lstStyle/>
                    <a:p>
                      <a:r>
                        <a:rPr lang="en-US" b="1" dirty="0" smtClean="0"/>
                        <a:t>Security</a:t>
                      </a:r>
                    </a:p>
                  </a:txBody>
                  <a:tcPr/>
                </a:tc>
                <a:tc>
                  <a:txBody>
                    <a:bodyPr/>
                    <a:lstStyle/>
                    <a:p>
                      <a:r>
                        <a:rPr lang="en-US" dirty="0" smtClean="0"/>
                        <a:t>Very well defined and enforced</a:t>
                      </a:r>
                    </a:p>
                  </a:txBody>
                  <a:tcPr/>
                </a:tc>
                <a:tc>
                  <a:txBody>
                    <a:bodyPr/>
                    <a:lstStyle/>
                    <a:p>
                      <a:r>
                        <a:rPr lang="en-US" dirty="0" smtClean="0"/>
                        <a:t>Very well defined and enforced, to the level of single </a:t>
                      </a:r>
                      <a:r>
                        <a:rPr lang="en-US" dirty="0" err="1" smtClean="0"/>
                        <a:t>metadatum</a:t>
                      </a:r>
                      <a:endParaRPr lang="cs-CZ" dirty="0"/>
                    </a:p>
                  </a:txBody>
                  <a:tcPr/>
                </a:tc>
                <a:tc>
                  <a:txBody>
                    <a:bodyPr/>
                    <a:lstStyle/>
                    <a:p>
                      <a:r>
                        <a:rPr lang="en-US" baseline="0" dirty="0" smtClean="0"/>
                        <a:t>“Everything should be public, open access is the goal”</a:t>
                      </a:r>
                    </a:p>
                  </a:txBody>
                  <a:tcPr/>
                </a:tc>
              </a:tr>
              <a:tr h="370840">
                <a:tc>
                  <a:txBody>
                    <a:bodyPr/>
                    <a:lstStyle/>
                    <a:p>
                      <a:r>
                        <a:rPr lang="en-US" b="1" dirty="0" smtClean="0"/>
                        <a:t>Data entry</a:t>
                      </a:r>
                    </a:p>
                  </a:txBody>
                  <a:tcPr/>
                </a:tc>
                <a:tc>
                  <a:txBody>
                    <a:bodyPr/>
                    <a:lstStyle/>
                    <a:p>
                      <a:r>
                        <a:rPr lang="en-US" dirty="0" smtClean="0"/>
                        <a:t>“Do not bother me with</a:t>
                      </a:r>
                      <a:r>
                        <a:rPr lang="en-US" baseline="0" dirty="0" smtClean="0"/>
                        <a:t> that</a:t>
                      </a:r>
                      <a:r>
                        <a:rPr lang="en-US" dirty="0" smtClean="0"/>
                        <a:t>”</a:t>
                      </a:r>
                    </a:p>
                  </a:txBody>
                  <a:tcPr/>
                </a:tc>
                <a:tc>
                  <a:txBody>
                    <a:bodyPr/>
                    <a:lstStyle/>
                    <a:p>
                      <a:r>
                        <a:rPr lang="en-US" dirty="0" smtClean="0"/>
                        <a:t>“I know</a:t>
                      </a:r>
                      <a:r>
                        <a:rPr lang="en-US" baseline="0" dirty="0" smtClean="0"/>
                        <a:t> I have to add transcriptions</a:t>
                      </a:r>
                      <a:r>
                        <a:rPr lang="en-US" dirty="0" smtClean="0"/>
                        <a:t>”</a:t>
                      </a:r>
                      <a:endParaRPr lang="cs-CZ" dirty="0"/>
                    </a:p>
                  </a:txBody>
                  <a:tcPr/>
                </a:tc>
                <a:tc>
                  <a:txBody>
                    <a:bodyPr/>
                    <a:lstStyle/>
                    <a:p>
                      <a:r>
                        <a:rPr lang="en-US" baseline="0" dirty="0" smtClean="0"/>
                        <a:t>Metadata specialists entering info</a:t>
                      </a:r>
                    </a:p>
                  </a:txBody>
                  <a:tcPr/>
                </a:tc>
              </a:tr>
            </a:tbl>
          </a:graphicData>
        </a:graphic>
      </p:graphicFrame>
    </p:spTree>
    <p:extLst>
      <p:ext uri="{BB962C8B-B14F-4D97-AF65-F5344CB8AC3E}">
        <p14:creationId xmlns:p14="http://schemas.microsoft.com/office/powerpoint/2010/main" val="24969354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a:solidFill>
                  <a:srgbClr val="0B74B0"/>
                </a:solidFill>
              </a:rPr>
              <a:t>Building cross-field </a:t>
            </a:r>
            <a:r>
              <a:rPr lang="en-US" b="1" dirty="0">
                <a:solidFill>
                  <a:schemeClr val="bg1">
                    <a:lumMod val="85000"/>
                  </a:schemeClr>
                </a:solidFill>
              </a:rPr>
              <a:t>national</a:t>
            </a:r>
            <a:r>
              <a:rPr lang="en-US" b="1" dirty="0">
                <a:solidFill>
                  <a:srgbClr val="0B74B0"/>
                </a:solidFill>
              </a:rPr>
              <a:t> data repository</a:t>
            </a:r>
          </a:p>
        </p:txBody>
      </p:sp>
      <p:sp>
        <p:nvSpPr>
          <p:cNvPr id="3" name="Content Placeholder 2"/>
          <p:cNvSpPr>
            <a:spLocks noGrp="1"/>
          </p:cNvSpPr>
          <p:nvPr>
            <p:ph idx="1"/>
          </p:nvPr>
        </p:nvSpPr>
        <p:spPr>
          <a:xfrm>
            <a:off x="457200" y="1600201"/>
            <a:ext cx="8229600" cy="4358798"/>
          </a:xfrm>
        </p:spPr>
        <p:txBody>
          <a:bodyPr>
            <a:normAutofit fontScale="92500" lnSpcReduction="10000"/>
          </a:bodyPr>
          <a:lstStyle/>
          <a:p>
            <a:pPr>
              <a:buClr>
                <a:srgbClr val="0B74B0"/>
              </a:buClr>
            </a:pPr>
            <a:r>
              <a:rPr lang="en-US" dirty="0" smtClean="0"/>
              <a:t>Scientists at universities need to store and access their data</a:t>
            </a:r>
            <a:br>
              <a:rPr lang="en-US" dirty="0" smtClean="0"/>
            </a:br>
            <a:endParaRPr lang="en-US" dirty="0" smtClean="0"/>
          </a:p>
          <a:p>
            <a:pPr>
              <a:buClr>
                <a:srgbClr val="0B74B0"/>
              </a:buClr>
            </a:pPr>
            <a:r>
              <a:rPr lang="en-US" dirty="0" smtClean="0"/>
              <a:t>Smaller teams have no technical background (people, hardware, software) to build the solution themselves</a:t>
            </a:r>
            <a:br>
              <a:rPr lang="en-US" dirty="0" smtClean="0"/>
            </a:br>
            <a:endParaRPr lang="en-US" dirty="0" smtClean="0"/>
          </a:p>
          <a:p>
            <a:pPr>
              <a:buClr>
                <a:srgbClr val="0B74B0"/>
              </a:buClr>
            </a:pPr>
            <a:r>
              <a:rPr lang="en-US" dirty="0" smtClean="0"/>
              <a:t>Several </a:t>
            </a:r>
            <a:r>
              <a:rPr lang="en-US" dirty="0" smtClean="0"/>
              <a:t>teams from various scientific fields </a:t>
            </a:r>
            <a:r>
              <a:rPr lang="en-US" dirty="0" smtClean="0"/>
              <a:t>asked us if </a:t>
            </a:r>
            <a:r>
              <a:rPr lang="en-US" dirty="0" smtClean="0"/>
              <a:t>we can provide a solution</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Tree>
    <p:extLst>
      <p:ext uri="{BB962C8B-B14F-4D97-AF65-F5344CB8AC3E}">
        <p14:creationId xmlns:p14="http://schemas.microsoft.com/office/powerpoint/2010/main" val="3970996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lstStyle/>
          <a:p>
            <a:r>
              <a:rPr lang="en-US" b="1" dirty="0" smtClean="0">
                <a:solidFill>
                  <a:srgbClr val="0B74B0"/>
                </a:solidFill>
              </a:rPr>
              <a:t>Our Quest</a:t>
            </a:r>
            <a:endParaRPr lang="en-US" b="1" dirty="0">
              <a:solidFill>
                <a:srgbClr val="0B74B0"/>
              </a:solidFill>
            </a:endParaRPr>
          </a:p>
        </p:txBody>
      </p:sp>
      <p:sp>
        <p:nvSpPr>
          <p:cNvPr id="3" name="Content Placeholder 2"/>
          <p:cNvSpPr>
            <a:spLocks noGrp="1"/>
          </p:cNvSpPr>
          <p:nvPr>
            <p:ph idx="1"/>
          </p:nvPr>
        </p:nvSpPr>
        <p:spPr>
          <a:xfrm>
            <a:off x="457200" y="1600200"/>
            <a:ext cx="8229600" cy="4785201"/>
          </a:xfrm>
        </p:spPr>
        <p:txBody>
          <a:bodyPr>
            <a:normAutofit fontScale="92500" lnSpcReduction="20000"/>
          </a:bodyPr>
          <a:lstStyle/>
          <a:p>
            <a:pPr>
              <a:buClr>
                <a:srgbClr val="0B74B0"/>
              </a:buClr>
            </a:pPr>
            <a:r>
              <a:rPr lang="en-US" dirty="0" smtClean="0"/>
              <a:t>Data repository containing diverse data and associated metadata and providing customizable UI for searching, viewing and basic editing the data</a:t>
            </a:r>
          </a:p>
          <a:p>
            <a:pPr>
              <a:buClr>
                <a:srgbClr val="0B74B0"/>
              </a:buClr>
            </a:pPr>
            <a:r>
              <a:rPr lang="en-US" dirty="0" smtClean="0"/>
              <a:t>Easy to use tools for data filling</a:t>
            </a:r>
          </a:p>
          <a:p>
            <a:pPr lvl="1">
              <a:buClr>
                <a:srgbClr val="0B74B0"/>
              </a:buClr>
            </a:pPr>
            <a:r>
              <a:rPr lang="en-US" dirty="0" smtClean="0"/>
              <a:t>For chemistry, automatically send laboratory data to the server, run algorithms on measured data to identify and index search features</a:t>
            </a:r>
          </a:p>
          <a:p>
            <a:pPr lvl="1">
              <a:buClr>
                <a:srgbClr val="0B74B0"/>
              </a:buClr>
            </a:pPr>
            <a:r>
              <a:rPr lang="en-US" dirty="0" smtClean="0"/>
              <a:t>For Romany studies, have a mobile application for audio/video capture together with tagging and transcription tools, sending the data directly to the repository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20</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1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lstStyle/>
          <a:p>
            <a:r>
              <a:rPr lang="en-US" b="1" dirty="0" smtClean="0">
                <a:solidFill>
                  <a:srgbClr val="0B74B0"/>
                </a:solidFill>
              </a:rPr>
              <a:t>Architecture</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21</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Krychle 17"/>
          <p:cNvSpPr/>
          <p:nvPr/>
        </p:nvSpPr>
        <p:spPr>
          <a:xfrm>
            <a:off x="2133600" y="1295400"/>
            <a:ext cx="1600200" cy="3889346"/>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UI layer based on Django</a:t>
            </a:r>
            <a:endParaRPr lang="cs-CZ" dirty="0"/>
          </a:p>
        </p:txBody>
      </p:sp>
      <p:sp>
        <p:nvSpPr>
          <p:cNvPr id="19" name="Obousměrná vodorovná šipka 18"/>
          <p:cNvSpPr/>
          <p:nvPr/>
        </p:nvSpPr>
        <p:spPr>
          <a:xfrm>
            <a:off x="517321" y="3033644"/>
            <a:ext cx="15240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1" name="Obousměrná vodorovná šipka 20"/>
          <p:cNvSpPr/>
          <p:nvPr/>
        </p:nvSpPr>
        <p:spPr>
          <a:xfrm>
            <a:off x="3473042" y="3033644"/>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5" name="Krychle 14"/>
          <p:cNvSpPr/>
          <p:nvPr/>
        </p:nvSpPr>
        <p:spPr>
          <a:xfrm>
            <a:off x="4038600" y="1295400"/>
            <a:ext cx="1752600" cy="3889346"/>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Data access layer</a:t>
            </a:r>
            <a:endParaRPr lang="cs-CZ" dirty="0"/>
          </a:p>
        </p:txBody>
      </p:sp>
      <p:sp>
        <p:nvSpPr>
          <p:cNvPr id="16" name="Pětiúhelník 15"/>
          <p:cNvSpPr/>
          <p:nvPr/>
        </p:nvSpPr>
        <p:spPr>
          <a:xfrm rot="16200000">
            <a:off x="3878098" y="5097298"/>
            <a:ext cx="930604"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Model definition</a:t>
            </a:r>
            <a:endParaRPr lang="cs-CZ" sz="1200" dirty="0"/>
          </a:p>
        </p:txBody>
      </p:sp>
      <p:sp>
        <p:nvSpPr>
          <p:cNvPr id="17" name="Pětiúhelník 16"/>
          <p:cNvSpPr/>
          <p:nvPr/>
        </p:nvSpPr>
        <p:spPr>
          <a:xfrm rot="16200000">
            <a:off x="4500169" y="5085651"/>
            <a:ext cx="953897"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Model definition</a:t>
            </a:r>
            <a:endParaRPr lang="cs-CZ" sz="1200" dirty="0"/>
          </a:p>
        </p:txBody>
      </p:sp>
      <p:sp>
        <p:nvSpPr>
          <p:cNvPr id="22" name="Obousměrná vodorovná šipka 21"/>
          <p:cNvSpPr/>
          <p:nvPr/>
        </p:nvSpPr>
        <p:spPr>
          <a:xfrm>
            <a:off x="5657850" y="1760149"/>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3" name="Obousměrná vodorovná šipka 22"/>
          <p:cNvSpPr/>
          <p:nvPr/>
        </p:nvSpPr>
        <p:spPr>
          <a:xfrm>
            <a:off x="5638800" y="3061960"/>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2" name="Krychle 11"/>
          <p:cNvSpPr/>
          <p:nvPr/>
        </p:nvSpPr>
        <p:spPr>
          <a:xfrm>
            <a:off x="6172200" y="1295400"/>
            <a:ext cx="1676400" cy="1158081"/>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Repository backend</a:t>
            </a:r>
            <a:endParaRPr lang="cs-CZ" dirty="0"/>
          </a:p>
        </p:txBody>
      </p:sp>
      <p:sp>
        <p:nvSpPr>
          <p:cNvPr id="14" name="Krychle 13"/>
          <p:cNvSpPr/>
          <p:nvPr/>
        </p:nvSpPr>
        <p:spPr>
          <a:xfrm>
            <a:off x="6172200" y="2633793"/>
            <a:ext cx="1676400" cy="1158081"/>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Search backend</a:t>
            </a:r>
            <a:endParaRPr lang="cs-CZ" dirty="0"/>
          </a:p>
        </p:txBody>
      </p:sp>
      <p:sp>
        <p:nvSpPr>
          <p:cNvPr id="25" name="Obousměrná vodorovná šipka 24"/>
          <p:cNvSpPr/>
          <p:nvPr/>
        </p:nvSpPr>
        <p:spPr>
          <a:xfrm>
            <a:off x="5638800" y="4456181"/>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4" name="Krychle 23"/>
          <p:cNvSpPr/>
          <p:nvPr/>
        </p:nvSpPr>
        <p:spPr>
          <a:xfrm>
            <a:off x="6168879" y="4014077"/>
            <a:ext cx="1676400" cy="1170669"/>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Automatic</a:t>
            </a:r>
          </a:p>
          <a:p>
            <a:pPr algn="ctr"/>
            <a:r>
              <a:rPr lang="en-US" dirty="0" smtClean="0"/>
              <a:t>tasks</a:t>
            </a:r>
            <a:endParaRPr lang="cs-CZ" dirty="0"/>
          </a:p>
        </p:txBody>
      </p:sp>
      <p:sp>
        <p:nvSpPr>
          <p:cNvPr id="26" name="Pětiúhelník 25"/>
          <p:cNvSpPr/>
          <p:nvPr/>
        </p:nvSpPr>
        <p:spPr>
          <a:xfrm rot="16200000">
            <a:off x="1952276" y="5095526"/>
            <a:ext cx="934148"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Metadata view</a:t>
            </a:r>
          </a:p>
        </p:txBody>
      </p:sp>
      <p:sp>
        <p:nvSpPr>
          <p:cNvPr id="27" name="Pětiúhelník 26"/>
          <p:cNvSpPr/>
          <p:nvPr/>
        </p:nvSpPr>
        <p:spPr>
          <a:xfrm rot="16200000">
            <a:off x="2532688" y="5095526"/>
            <a:ext cx="934148"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Metadata view</a:t>
            </a:r>
          </a:p>
        </p:txBody>
      </p:sp>
      <p:sp>
        <p:nvSpPr>
          <p:cNvPr id="29" name="Obdélník 28"/>
          <p:cNvSpPr/>
          <p:nvPr/>
        </p:nvSpPr>
        <p:spPr>
          <a:xfrm rot="5400000">
            <a:off x="4457481" y="5449652"/>
            <a:ext cx="512182"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cs-CZ" sz="5400" b="0" cap="none" spc="0" dirty="0">
              <a:ln w="0"/>
              <a:solidFill>
                <a:schemeClr val="tx1"/>
              </a:solidFill>
              <a:effectLst>
                <a:outerShdw blurRad="38100" dist="19050" dir="2700000" algn="tl" rotWithShape="0">
                  <a:schemeClr val="dk1">
                    <a:alpha val="40000"/>
                  </a:schemeClr>
                </a:outerShdw>
              </a:effectLst>
            </a:endParaRPr>
          </a:p>
        </p:txBody>
      </p:sp>
      <p:sp>
        <p:nvSpPr>
          <p:cNvPr id="30" name="Obdélník 29"/>
          <p:cNvSpPr/>
          <p:nvPr/>
        </p:nvSpPr>
        <p:spPr>
          <a:xfrm rot="5400000">
            <a:off x="2468059" y="5454444"/>
            <a:ext cx="512182"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cs-CZ" sz="5400" b="0" cap="none" spc="0" dirty="0">
              <a:ln w="0"/>
              <a:solidFill>
                <a:schemeClr val="tx1"/>
              </a:solidFill>
              <a:effectLst>
                <a:outerShdw blurRad="38100" dist="19050" dir="2700000" algn="tl" rotWithShape="0">
                  <a:schemeClr val="dk1">
                    <a:alpha val="40000"/>
                  </a:schemeClr>
                </a:outerShdw>
              </a:effectLst>
            </a:endParaRPr>
          </a:p>
        </p:txBody>
      </p:sp>
      <p:sp>
        <p:nvSpPr>
          <p:cNvPr id="31" name="TextovéPole 30"/>
          <p:cNvSpPr txBox="1"/>
          <p:nvPr/>
        </p:nvSpPr>
        <p:spPr>
          <a:xfrm>
            <a:off x="4287012" y="5954207"/>
            <a:ext cx="852413" cy="369332"/>
          </a:xfrm>
          <a:prstGeom prst="rect">
            <a:avLst/>
          </a:prstGeom>
          <a:noFill/>
        </p:spPr>
        <p:txBody>
          <a:bodyPr wrap="none" rtlCol="0">
            <a:spAutoFit/>
          </a:bodyPr>
          <a:lstStyle/>
          <a:p>
            <a:r>
              <a:rPr lang="en-US" dirty="0"/>
              <a:t>P</a:t>
            </a:r>
            <a:r>
              <a:rPr lang="en-US" dirty="0" smtClean="0"/>
              <a:t>ython</a:t>
            </a:r>
            <a:endParaRPr lang="cs-CZ" dirty="0"/>
          </a:p>
        </p:txBody>
      </p:sp>
      <p:sp>
        <p:nvSpPr>
          <p:cNvPr id="32" name="TextovéPole 31"/>
          <p:cNvSpPr txBox="1"/>
          <p:nvPr/>
        </p:nvSpPr>
        <p:spPr>
          <a:xfrm>
            <a:off x="2297590" y="5954207"/>
            <a:ext cx="736099" cy="369332"/>
          </a:xfrm>
          <a:prstGeom prst="rect">
            <a:avLst/>
          </a:prstGeom>
          <a:noFill/>
        </p:spPr>
        <p:txBody>
          <a:bodyPr wrap="none" rtlCol="0">
            <a:spAutoFit/>
          </a:bodyPr>
          <a:lstStyle/>
          <a:p>
            <a:r>
              <a:rPr lang="en-US" dirty="0" smtClean="0"/>
              <a:t>HTML</a:t>
            </a:r>
            <a:endParaRPr lang="cs-CZ" dirty="0"/>
          </a:p>
        </p:txBody>
      </p:sp>
      <p:sp>
        <p:nvSpPr>
          <p:cNvPr id="3" name="Obdélník 2"/>
          <p:cNvSpPr/>
          <p:nvPr/>
        </p:nvSpPr>
        <p:spPr>
          <a:xfrm>
            <a:off x="4111479" y="4014077"/>
            <a:ext cx="1094239" cy="63412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State</a:t>
            </a:r>
            <a:br>
              <a:rPr lang="en-US" dirty="0" smtClean="0"/>
            </a:br>
            <a:r>
              <a:rPr lang="en-US" dirty="0" smtClean="0"/>
              <a:t>control</a:t>
            </a:r>
            <a:endParaRPr lang="cs-CZ" dirty="0"/>
          </a:p>
        </p:txBody>
      </p:sp>
      <p:sp>
        <p:nvSpPr>
          <p:cNvPr id="28" name="Obdélník 27"/>
          <p:cNvSpPr/>
          <p:nvPr/>
        </p:nvSpPr>
        <p:spPr>
          <a:xfrm>
            <a:off x="4139628" y="1912458"/>
            <a:ext cx="1094239" cy="63412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Per-meta</a:t>
            </a:r>
            <a:br>
              <a:rPr lang="en-US" dirty="0" smtClean="0"/>
            </a:br>
            <a:r>
              <a:rPr lang="en-US" dirty="0" smtClean="0"/>
              <a:t>security</a:t>
            </a:r>
            <a:endParaRPr lang="cs-CZ" dirty="0"/>
          </a:p>
        </p:txBody>
      </p:sp>
    </p:spTree>
    <p:extLst>
      <p:ext uri="{BB962C8B-B14F-4D97-AF65-F5344CB8AC3E}">
        <p14:creationId xmlns:p14="http://schemas.microsoft.com/office/powerpoint/2010/main" val="428868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lnSpcReduction="10000"/>
          </a:bodyPr>
          <a:lstStyle/>
          <a:p>
            <a:pPr>
              <a:buClr>
                <a:srgbClr val="0B74B0"/>
              </a:buClr>
            </a:pPr>
            <a:r>
              <a:rPr lang="en-US" dirty="0" smtClean="0"/>
              <a:t>Repository </a:t>
            </a:r>
            <a:r>
              <a:rPr lang="en-US" dirty="0" err="1" smtClean="0"/>
              <a:t>backends</a:t>
            </a:r>
            <a:endParaRPr lang="en-US" dirty="0" smtClean="0"/>
          </a:p>
          <a:p>
            <a:pPr lvl="1">
              <a:buClr>
                <a:srgbClr val="0B74B0"/>
              </a:buClr>
            </a:pPr>
            <a:r>
              <a:rPr lang="en-US" dirty="0" err="1" smtClean="0">
                <a:solidFill>
                  <a:schemeClr val="tx1">
                    <a:lumMod val="50000"/>
                    <a:lumOff val="50000"/>
                  </a:schemeClr>
                </a:solidFill>
              </a:rPr>
              <a:t>DSpace</a:t>
            </a:r>
            <a:endParaRPr lang="en-US" dirty="0" smtClean="0">
              <a:solidFill>
                <a:schemeClr val="tx1">
                  <a:lumMod val="50000"/>
                  <a:lumOff val="50000"/>
                </a:schemeClr>
              </a:solidFill>
            </a:endParaRPr>
          </a:p>
          <a:p>
            <a:pPr lvl="1">
              <a:buClr>
                <a:srgbClr val="0B74B0"/>
              </a:buClr>
            </a:pPr>
            <a:r>
              <a:rPr lang="en-US" dirty="0" err="1" smtClean="0">
                <a:solidFill>
                  <a:schemeClr val="tx1">
                    <a:lumMod val="50000"/>
                    <a:lumOff val="50000"/>
                  </a:schemeClr>
                </a:solidFill>
              </a:rPr>
              <a:t>Invenio</a:t>
            </a:r>
            <a:endParaRPr lang="en-US" dirty="0" smtClean="0">
              <a:solidFill>
                <a:schemeClr val="tx1">
                  <a:lumMod val="50000"/>
                  <a:lumOff val="50000"/>
                </a:schemeClr>
              </a:solidFill>
            </a:endParaRPr>
          </a:p>
          <a:p>
            <a:pPr lvl="1">
              <a:buClr>
                <a:srgbClr val="0B74B0"/>
              </a:buClr>
            </a:pPr>
            <a:r>
              <a:rPr lang="en-US" dirty="0" smtClean="0"/>
              <a:t>Fedora</a:t>
            </a:r>
          </a:p>
          <a:p>
            <a:pPr>
              <a:buClr>
                <a:srgbClr val="0B74B0"/>
              </a:buClr>
            </a:pPr>
            <a:r>
              <a:rPr lang="en-US" dirty="0" smtClean="0"/>
              <a:t>Search engines</a:t>
            </a:r>
          </a:p>
          <a:p>
            <a:pPr lvl="1">
              <a:buClr>
                <a:srgbClr val="0B74B0"/>
              </a:buClr>
            </a:pPr>
            <a:r>
              <a:rPr lang="en-US" dirty="0" smtClean="0">
                <a:solidFill>
                  <a:schemeClr val="tx1">
                    <a:lumMod val="50000"/>
                    <a:lumOff val="50000"/>
                  </a:schemeClr>
                </a:solidFill>
              </a:rPr>
              <a:t>SOLR</a:t>
            </a:r>
          </a:p>
          <a:p>
            <a:pPr lvl="1">
              <a:buClr>
                <a:srgbClr val="0B74B0"/>
              </a:buClr>
            </a:pPr>
            <a:r>
              <a:rPr lang="en-US" dirty="0" smtClean="0"/>
              <a:t>Elastic Search</a:t>
            </a:r>
          </a:p>
          <a:p>
            <a:pPr>
              <a:buClr>
                <a:srgbClr val="0B74B0"/>
              </a:buClr>
            </a:pPr>
            <a:r>
              <a:rPr lang="en-US" dirty="0" smtClean="0"/>
              <a:t>Programming language</a:t>
            </a:r>
          </a:p>
          <a:p>
            <a:pPr lvl="1">
              <a:buClr>
                <a:srgbClr val="0B74B0"/>
              </a:buClr>
            </a:pPr>
            <a:r>
              <a:rPr lang="en-US" dirty="0" smtClean="0"/>
              <a:t>Python/Java</a:t>
            </a:r>
            <a:endParaRPr lang="en-US" dirty="0"/>
          </a:p>
        </p:txBody>
      </p:sp>
    </p:spTree>
    <p:extLst>
      <p:ext uri="{BB962C8B-B14F-4D97-AF65-F5344CB8AC3E}">
        <p14:creationId xmlns:p14="http://schemas.microsoft.com/office/powerpoint/2010/main" val="2313061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a:bodyPr>
          <a:lstStyle/>
          <a:p>
            <a:pPr>
              <a:buClr>
                <a:srgbClr val="0B74B0"/>
              </a:buClr>
            </a:pPr>
            <a:r>
              <a:rPr lang="en-US" dirty="0" smtClean="0"/>
              <a:t>Current status</a:t>
            </a:r>
          </a:p>
          <a:p>
            <a:pPr lvl="1">
              <a:buClr>
                <a:srgbClr val="0B74B0"/>
              </a:buClr>
            </a:pPr>
            <a:r>
              <a:rPr lang="en-US" dirty="0" smtClean="0"/>
              <a:t>Implemented proof of concept – institutional repository of UCT Prague which is now in production</a:t>
            </a:r>
          </a:p>
          <a:p>
            <a:pPr lvl="1">
              <a:buClr>
                <a:srgbClr val="0B74B0"/>
              </a:buClr>
            </a:pPr>
            <a:r>
              <a:rPr lang="en-US" dirty="0" smtClean="0"/>
              <a:t>Implemented proof of concept – repository for Romany studies</a:t>
            </a:r>
          </a:p>
          <a:p>
            <a:pPr lvl="1">
              <a:buClr>
                <a:srgbClr val="0B74B0"/>
              </a:buClr>
            </a:pPr>
            <a:r>
              <a:rPr lang="en-US" dirty="0" smtClean="0"/>
              <a:t>Initial steps in OCH data</a:t>
            </a:r>
          </a:p>
          <a:p>
            <a:pPr>
              <a:buClr>
                <a:srgbClr val="0B74B0"/>
              </a:buClr>
            </a:pPr>
            <a:r>
              <a:rPr lang="en-US" dirty="0" smtClean="0"/>
              <a:t>Enough of talking, where are the screenshots?</a:t>
            </a:r>
          </a:p>
          <a:p>
            <a:pPr lvl="1">
              <a:buClr>
                <a:srgbClr val="0B74B0"/>
              </a:buClr>
            </a:pPr>
            <a:endParaRPr lang="en-US" dirty="0"/>
          </a:p>
        </p:txBody>
      </p:sp>
    </p:spTree>
    <p:extLst>
      <p:ext uri="{BB962C8B-B14F-4D97-AF65-F5344CB8AC3E}">
        <p14:creationId xmlns:p14="http://schemas.microsoft.com/office/powerpoint/2010/main" val="31562873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classical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rotWithShape="1">
          <a:blip r:embed="rId4"/>
          <a:srcRect t="764" r="1041"/>
          <a:stretch/>
        </p:blipFill>
        <p:spPr>
          <a:xfrm>
            <a:off x="603217" y="1447800"/>
            <a:ext cx="7854984" cy="3917951"/>
          </a:xfrm>
          <a:prstGeom prst="rect">
            <a:avLst/>
          </a:prstGeom>
        </p:spPr>
      </p:pic>
      <p:grpSp>
        <p:nvGrpSpPr>
          <p:cNvPr id="29" name="Skupina 28"/>
          <p:cNvGrpSpPr/>
          <p:nvPr/>
        </p:nvGrpSpPr>
        <p:grpSpPr>
          <a:xfrm>
            <a:off x="8229601" y="3680619"/>
            <a:ext cx="228600" cy="228600"/>
            <a:chOff x="6781800" y="3429000"/>
            <a:chExt cx="228600" cy="228600"/>
          </a:xfrm>
        </p:grpSpPr>
        <p:sp>
          <p:nvSpPr>
            <p:cNvPr id="30" name="Ovál 29"/>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1" name="Ovál 30"/>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32" name="Skupina 31"/>
          <p:cNvGrpSpPr/>
          <p:nvPr/>
        </p:nvGrpSpPr>
        <p:grpSpPr>
          <a:xfrm>
            <a:off x="3200400" y="3505200"/>
            <a:ext cx="228600" cy="228600"/>
            <a:chOff x="6781800" y="3429000"/>
            <a:chExt cx="228600" cy="228600"/>
          </a:xfrm>
        </p:grpSpPr>
        <p:sp>
          <p:nvSpPr>
            <p:cNvPr id="33" name="Ovál 32"/>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4" name="Ovál 33"/>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3732439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classical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rotWithShape="1">
          <a:blip r:embed="rId4"/>
          <a:srcRect b="20550"/>
          <a:stretch/>
        </p:blipFill>
        <p:spPr>
          <a:xfrm>
            <a:off x="419100" y="1417639"/>
            <a:ext cx="8343900" cy="4983162"/>
          </a:xfrm>
          <a:prstGeom prst="rect">
            <a:avLst/>
          </a:prstGeom>
        </p:spPr>
      </p:pic>
      <p:grpSp>
        <p:nvGrpSpPr>
          <p:cNvPr id="12" name="Skupina 11"/>
          <p:cNvGrpSpPr/>
          <p:nvPr/>
        </p:nvGrpSpPr>
        <p:grpSpPr>
          <a:xfrm>
            <a:off x="8267700" y="3619500"/>
            <a:ext cx="228600" cy="228600"/>
            <a:chOff x="6781800" y="3429000"/>
            <a:chExt cx="228600" cy="228600"/>
          </a:xfrm>
        </p:grpSpPr>
        <p:sp>
          <p:nvSpPr>
            <p:cNvPr id="13" name="Ovál 12"/>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4" name="Ovál 13"/>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5" name="Skupina 14"/>
          <p:cNvGrpSpPr/>
          <p:nvPr/>
        </p:nvGrpSpPr>
        <p:grpSpPr>
          <a:xfrm>
            <a:off x="3733800" y="3048000"/>
            <a:ext cx="228600" cy="228600"/>
            <a:chOff x="6781800" y="3429000"/>
            <a:chExt cx="228600" cy="228600"/>
          </a:xfrm>
        </p:grpSpPr>
        <p:sp>
          <p:nvSpPr>
            <p:cNvPr id="16" name="Ovál 15"/>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7" name="Ovál 16"/>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21564775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Obrázek 26"/>
          <p:cNvPicPr>
            <a:picLocks noChangeAspect="1"/>
          </p:cNvPicPr>
          <p:nvPr/>
        </p:nvPicPr>
        <p:blipFill>
          <a:blip r:embed="rId3"/>
          <a:stretch>
            <a:fillRect/>
          </a:stretch>
        </p:blipFill>
        <p:spPr>
          <a:xfrm>
            <a:off x="1026012" y="1641210"/>
            <a:ext cx="8132501" cy="4774987"/>
          </a:xfrm>
          <a:prstGeom prst="rect">
            <a:avLst/>
          </a:prstGeom>
        </p:spPr>
      </p:pic>
      <p:sp>
        <p:nvSpPr>
          <p:cNvPr id="26" name="Obdélník 25"/>
          <p:cNvSpPr/>
          <p:nvPr/>
        </p:nvSpPr>
        <p:spPr>
          <a:xfrm>
            <a:off x="3124200" y="2941638"/>
            <a:ext cx="2857500" cy="990600"/>
          </a:xfrm>
          <a:prstGeom prst="rect">
            <a:avLst/>
          </a:prstGeom>
          <a:noFill/>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26</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6" name="Skupina 15"/>
          <p:cNvGrpSpPr/>
          <p:nvPr/>
        </p:nvGrpSpPr>
        <p:grpSpPr>
          <a:xfrm>
            <a:off x="5867400" y="3368040"/>
            <a:ext cx="228600" cy="228600"/>
            <a:chOff x="6781800" y="3429000"/>
            <a:chExt cx="228600" cy="228600"/>
          </a:xfrm>
        </p:grpSpPr>
        <p:sp>
          <p:nvSpPr>
            <p:cNvPr id="14" name="Ovál 1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5" name="Ovál 1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7" name="Skupina 16"/>
          <p:cNvGrpSpPr/>
          <p:nvPr/>
        </p:nvGrpSpPr>
        <p:grpSpPr>
          <a:xfrm>
            <a:off x="848066" y="4770120"/>
            <a:ext cx="228600" cy="228600"/>
            <a:chOff x="6781800" y="3429000"/>
            <a:chExt cx="228600" cy="228600"/>
          </a:xfrm>
        </p:grpSpPr>
        <p:sp>
          <p:nvSpPr>
            <p:cNvPr id="18" name="Ovál 17"/>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9" name="Ovál 18"/>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0" name="Skupina 19"/>
          <p:cNvGrpSpPr/>
          <p:nvPr/>
        </p:nvGrpSpPr>
        <p:grpSpPr>
          <a:xfrm>
            <a:off x="827672" y="3670485"/>
            <a:ext cx="228600" cy="228600"/>
            <a:chOff x="6781800" y="3429000"/>
            <a:chExt cx="228600" cy="228600"/>
          </a:xfrm>
        </p:grpSpPr>
        <p:sp>
          <p:nvSpPr>
            <p:cNvPr id="21" name="Ovál 20"/>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2" name="Ovál 21"/>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3" name="Skupina 22"/>
          <p:cNvGrpSpPr/>
          <p:nvPr/>
        </p:nvGrpSpPr>
        <p:grpSpPr>
          <a:xfrm>
            <a:off x="1752600" y="5257800"/>
            <a:ext cx="228600" cy="228600"/>
            <a:chOff x="6781800" y="3429000"/>
            <a:chExt cx="228600" cy="228600"/>
          </a:xfrm>
        </p:grpSpPr>
        <p:sp>
          <p:nvSpPr>
            <p:cNvPr id="24" name="Ovál 2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5" name="Ovál 2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9667473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27</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a:blip r:embed="rId4"/>
          <a:stretch>
            <a:fillRect/>
          </a:stretch>
        </p:blipFill>
        <p:spPr>
          <a:xfrm>
            <a:off x="1752600" y="1525394"/>
            <a:ext cx="6934200" cy="4860008"/>
          </a:xfrm>
          <a:prstGeom prst="rect">
            <a:avLst/>
          </a:prstGeom>
        </p:spPr>
      </p:pic>
      <p:grpSp>
        <p:nvGrpSpPr>
          <p:cNvPr id="11" name="Skupina 10"/>
          <p:cNvGrpSpPr/>
          <p:nvPr/>
        </p:nvGrpSpPr>
        <p:grpSpPr>
          <a:xfrm>
            <a:off x="1600200" y="3200400"/>
            <a:ext cx="228600" cy="228600"/>
            <a:chOff x="6781800" y="3429000"/>
            <a:chExt cx="228600" cy="228600"/>
          </a:xfrm>
        </p:grpSpPr>
        <p:sp>
          <p:nvSpPr>
            <p:cNvPr id="12" name="Ovál 11"/>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3" name="Ovál 12"/>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4" name="Skupina 13"/>
          <p:cNvGrpSpPr/>
          <p:nvPr/>
        </p:nvGrpSpPr>
        <p:grpSpPr>
          <a:xfrm>
            <a:off x="5448300" y="3390900"/>
            <a:ext cx="228600" cy="228600"/>
            <a:chOff x="6781800" y="3429000"/>
            <a:chExt cx="228600" cy="228600"/>
          </a:xfrm>
        </p:grpSpPr>
        <p:sp>
          <p:nvSpPr>
            <p:cNvPr id="15" name="Ovál 14"/>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vál 15"/>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7" name="Skupina 16"/>
          <p:cNvGrpSpPr/>
          <p:nvPr/>
        </p:nvGrpSpPr>
        <p:grpSpPr>
          <a:xfrm>
            <a:off x="6076950" y="4648200"/>
            <a:ext cx="228600" cy="228600"/>
            <a:chOff x="6781800" y="3429000"/>
            <a:chExt cx="228600" cy="228600"/>
          </a:xfrm>
        </p:grpSpPr>
        <p:sp>
          <p:nvSpPr>
            <p:cNvPr id="18" name="Ovál 17"/>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9" name="Ovál 18"/>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0" name="Skupina 19"/>
          <p:cNvGrpSpPr/>
          <p:nvPr/>
        </p:nvGrpSpPr>
        <p:grpSpPr>
          <a:xfrm>
            <a:off x="2476500" y="5181600"/>
            <a:ext cx="228600" cy="228600"/>
            <a:chOff x="6781800" y="3429000"/>
            <a:chExt cx="228600" cy="228600"/>
          </a:xfrm>
        </p:grpSpPr>
        <p:sp>
          <p:nvSpPr>
            <p:cNvPr id="21" name="Ovál 20"/>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2" name="Ovál 21"/>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3" name="Skupina 22"/>
          <p:cNvGrpSpPr/>
          <p:nvPr/>
        </p:nvGrpSpPr>
        <p:grpSpPr>
          <a:xfrm>
            <a:off x="1600200" y="4267200"/>
            <a:ext cx="228600" cy="228600"/>
            <a:chOff x="6781800" y="3429000"/>
            <a:chExt cx="228600" cy="228600"/>
          </a:xfrm>
        </p:grpSpPr>
        <p:sp>
          <p:nvSpPr>
            <p:cNvPr id="24" name="Ovál 2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5" name="Ovál 2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2113535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28</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a:blip r:embed="rId6"/>
          <a:stretch>
            <a:fillRect/>
          </a:stretch>
        </p:blipFill>
        <p:spPr>
          <a:xfrm>
            <a:off x="1752600" y="1525394"/>
            <a:ext cx="6934200" cy="4860008"/>
          </a:xfrm>
          <a:prstGeom prst="rect">
            <a:avLst/>
          </a:prstGeom>
        </p:spPr>
      </p:pic>
      <p:grpSp>
        <p:nvGrpSpPr>
          <p:cNvPr id="11" name="Skupina 10"/>
          <p:cNvGrpSpPr/>
          <p:nvPr/>
        </p:nvGrpSpPr>
        <p:grpSpPr>
          <a:xfrm>
            <a:off x="1600200" y="3200400"/>
            <a:ext cx="228600" cy="228600"/>
            <a:chOff x="6781800" y="3429000"/>
            <a:chExt cx="228600" cy="228600"/>
          </a:xfrm>
        </p:grpSpPr>
        <p:sp>
          <p:nvSpPr>
            <p:cNvPr id="12" name="Ovál 11"/>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3" name="Ovál 12"/>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4" name="Skupina 13"/>
          <p:cNvGrpSpPr/>
          <p:nvPr/>
        </p:nvGrpSpPr>
        <p:grpSpPr>
          <a:xfrm>
            <a:off x="5448300" y="3390900"/>
            <a:ext cx="228600" cy="228600"/>
            <a:chOff x="6781800" y="3429000"/>
            <a:chExt cx="228600" cy="228600"/>
          </a:xfrm>
        </p:grpSpPr>
        <p:sp>
          <p:nvSpPr>
            <p:cNvPr id="15" name="Ovál 14"/>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vál 15"/>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7" name="Skupina 16"/>
          <p:cNvGrpSpPr/>
          <p:nvPr/>
        </p:nvGrpSpPr>
        <p:grpSpPr>
          <a:xfrm>
            <a:off x="6076950" y="4648200"/>
            <a:ext cx="228600" cy="228600"/>
            <a:chOff x="6781800" y="3429000"/>
            <a:chExt cx="228600" cy="228600"/>
          </a:xfrm>
        </p:grpSpPr>
        <p:sp>
          <p:nvSpPr>
            <p:cNvPr id="18" name="Ovál 17"/>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9" name="Ovál 18"/>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0" name="Skupina 19"/>
          <p:cNvGrpSpPr/>
          <p:nvPr/>
        </p:nvGrpSpPr>
        <p:grpSpPr>
          <a:xfrm>
            <a:off x="2476500" y="5181600"/>
            <a:ext cx="228600" cy="228600"/>
            <a:chOff x="6781800" y="3429000"/>
            <a:chExt cx="228600" cy="228600"/>
          </a:xfrm>
        </p:grpSpPr>
        <p:sp>
          <p:nvSpPr>
            <p:cNvPr id="21" name="Ovál 20"/>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2" name="Ovál 21"/>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3" name="Skupina 22"/>
          <p:cNvGrpSpPr/>
          <p:nvPr/>
        </p:nvGrpSpPr>
        <p:grpSpPr>
          <a:xfrm>
            <a:off x="1600200" y="4267200"/>
            <a:ext cx="228600" cy="228600"/>
            <a:chOff x="6781800" y="3429000"/>
            <a:chExt cx="228600" cy="228600"/>
          </a:xfrm>
        </p:grpSpPr>
        <p:sp>
          <p:nvSpPr>
            <p:cNvPr id="24" name="Ovál 2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5" name="Ovál 2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pic>
        <p:nvPicPr>
          <p:cNvPr id="6" name="Romov_v_Evrop_to_i_t_na_M-50_esk_televize_2_mp4.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57601" y="4043363"/>
            <a:ext cx="2819399" cy="1585912"/>
          </a:xfrm>
          <a:prstGeom prst="rect">
            <a:avLst/>
          </a:prstGeom>
        </p:spPr>
      </p:pic>
    </p:spTree>
    <p:extLst>
      <p:ext uri="{BB962C8B-B14F-4D97-AF65-F5344CB8AC3E}">
        <p14:creationId xmlns:p14="http://schemas.microsoft.com/office/powerpoint/2010/main" val="15216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29</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rotWithShape="1">
          <a:blip r:embed="rId4"/>
          <a:srcRect b="13810"/>
          <a:stretch/>
        </p:blipFill>
        <p:spPr>
          <a:xfrm>
            <a:off x="2743200" y="1496480"/>
            <a:ext cx="7767998" cy="4888922"/>
          </a:xfrm>
          <a:prstGeom prst="rect">
            <a:avLst/>
          </a:prstGeom>
        </p:spPr>
      </p:pic>
      <p:grpSp>
        <p:nvGrpSpPr>
          <p:cNvPr id="11" name="Skupina 10"/>
          <p:cNvGrpSpPr/>
          <p:nvPr/>
        </p:nvGrpSpPr>
        <p:grpSpPr>
          <a:xfrm>
            <a:off x="2743200" y="6065599"/>
            <a:ext cx="228600" cy="228600"/>
            <a:chOff x="6781800" y="3429000"/>
            <a:chExt cx="228600" cy="228600"/>
          </a:xfrm>
        </p:grpSpPr>
        <p:sp>
          <p:nvSpPr>
            <p:cNvPr id="12" name="Ovál 11"/>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3" name="Ovál 12"/>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4" name="Skupina 13"/>
          <p:cNvGrpSpPr/>
          <p:nvPr/>
        </p:nvGrpSpPr>
        <p:grpSpPr>
          <a:xfrm>
            <a:off x="7620000" y="3390900"/>
            <a:ext cx="228600" cy="228600"/>
            <a:chOff x="6781800" y="3429000"/>
            <a:chExt cx="228600" cy="228600"/>
          </a:xfrm>
        </p:grpSpPr>
        <p:sp>
          <p:nvSpPr>
            <p:cNvPr id="15" name="Ovál 14"/>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vál 15"/>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61090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CESNET, NTK, UCT Prague?</a:t>
            </a:r>
            <a:endParaRPr lang="en-US" b="1" dirty="0">
              <a:solidFill>
                <a:srgbClr val="0B74B0"/>
              </a:solidFill>
            </a:endParaRPr>
          </a:p>
        </p:txBody>
      </p:sp>
      <p:sp>
        <p:nvSpPr>
          <p:cNvPr id="3" name="Content Placeholder 2"/>
          <p:cNvSpPr>
            <a:spLocks noGrp="1"/>
          </p:cNvSpPr>
          <p:nvPr>
            <p:ph idx="1"/>
          </p:nvPr>
        </p:nvSpPr>
        <p:spPr>
          <a:xfrm>
            <a:off x="457200" y="1600201"/>
            <a:ext cx="8229600" cy="2743198"/>
          </a:xfrm>
        </p:spPr>
        <p:txBody>
          <a:bodyPr>
            <a:normAutofit fontScale="77500" lnSpcReduction="20000"/>
          </a:bodyPr>
          <a:lstStyle/>
          <a:p>
            <a:pPr>
              <a:buClr>
                <a:srgbClr val="0B74B0"/>
              </a:buClr>
            </a:pPr>
            <a:r>
              <a:rPr lang="en-US" dirty="0" smtClean="0"/>
              <a:t>CESNET</a:t>
            </a:r>
          </a:p>
          <a:p>
            <a:pPr lvl="1">
              <a:buClr>
                <a:srgbClr val="0B74B0"/>
              </a:buClr>
            </a:pPr>
            <a:r>
              <a:rPr lang="en-US" dirty="0"/>
              <a:t>An association of universities of the Czech Republic and the Czech Academy of </a:t>
            </a:r>
            <a:r>
              <a:rPr lang="en-US" dirty="0" smtClean="0"/>
              <a:t>Sciences, provides infrastructure</a:t>
            </a:r>
          </a:p>
          <a:p>
            <a:pPr>
              <a:buClr>
                <a:srgbClr val="0B74B0"/>
              </a:buClr>
            </a:pPr>
            <a:r>
              <a:rPr lang="en-US" dirty="0" smtClean="0"/>
              <a:t>NTK</a:t>
            </a:r>
          </a:p>
          <a:p>
            <a:pPr lvl="1">
              <a:buClr>
                <a:srgbClr val="0B74B0"/>
              </a:buClr>
            </a:pPr>
            <a:r>
              <a:rPr lang="en-US" dirty="0"/>
              <a:t>The largest and the oldest library of science and </a:t>
            </a:r>
            <a:r>
              <a:rPr lang="en-US" dirty="0" smtClean="0"/>
              <a:t>technology provides metadata expertise</a:t>
            </a:r>
          </a:p>
          <a:p>
            <a:pPr>
              <a:buClr>
                <a:srgbClr val="0B74B0"/>
              </a:buClr>
            </a:pPr>
            <a:r>
              <a:rPr lang="en-US" dirty="0" smtClean="0"/>
              <a:t>UCT Prague</a:t>
            </a:r>
          </a:p>
          <a:p>
            <a:pPr lvl="1">
              <a:buClr>
                <a:srgbClr val="0B74B0"/>
              </a:buClr>
            </a:pPr>
            <a:r>
              <a:rPr lang="en-US" dirty="0" smtClean="0"/>
              <a:t>Pilot implementation</a:t>
            </a:r>
          </a:p>
          <a:p>
            <a:pPr>
              <a:buClr>
                <a:srgbClr val="0B74B0"/>
              </a:buClr>
            </a:pPr>
            <a:endParaRPr lang="en-US" dirty="0" smtClean="0"/>
          </a:p>
          <a:p>
            <a:pPr>
              <a:buClr>
                <a:srgbClr val="0B74B0"/>
              </a:buClr>
            </a:pPr>
            <a:endParaRPr lang="en-US" dirty="0" smtClean="0"/>
          </a:p>
          <a:p>
            <a:pPr>
              <a:buClr>
                <a:srgbClr val="0B74B0"/>
              </a:buClr>
            </a:pPr>
            <a:endParaRPr lang="en-US" dirty="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rotWithShape="1">
          <a:blip r:embed="rId4">
            <a:extLst>
              <a:ext uri="{28A0092B-C50C-407E-A947-70E740481C1C}">
                <a14:useLocalDpi xmlns:a14="http://schemas.microsoft.com/office/drawing/2010/main" val="0"/>
              </a:ext>
            </a:extLst>
          </a:blip>
          <a:srcRect t="17654" b="13303"/>
          <a:stretch/>
        </p:blipFill>
        <p:spPr>
          <a:xfrm>
            <a:off x="69574" y="4768786"/>
            <a:ext cx="7321826" cy="1647411"/>
          </a:xfrm>
          <a:prstGeom prst="rect">
            <a:avLst/>
          </a:prstGeom>
        </p:spPr>
      </p:pic>
      <p:sp>
        <p:nvSpPr>
          <p:cNvPr id="12" name="TextovéPole 11"/>
          <p:cNvSpPr txBox="1"/>
          <p:nvPr/>
        </p:nvSpPr>
        <p:spPr>
          <a:xfrm>
            <a:off x="4916889" y="607349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pic>
        <p:nvPicPr>
          <p:cNvPr id="13" name="Obrázek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1400" y="4795417"/>
            <a:ext cx="1676400" cy="16130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8013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30</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a:blip r:embed="rId4"/>
          <a:stretch>
            <a:fillRect/>
          </a:stretch>
        </p:blipFill>
        <p:spPr>
          <a:xfrm>
            <a:off x="445505" y="1660523"/>
            <a:ext cx="6431600" cy="3778249"/>
          </a:xfrm>
          <a:prstGeom prst="rect">
            <a:avLst/>
          </a:prstGeom>
        </p:spPr>
      </p:pic>
      <p:pic>
        <p:nvPicPr>
          <p:cNvPr id="12" name="Obrázek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6944" y="3879613"/>
            <a:ext cx="4219856" cy="2009774"/>
          </a:xfrm>
          <a:prstGeom prst="rect">
            <a:avLst/>
          </a:prstGeom>
        </p:spPr>
      </p:pic>
    </p:spTree>
    <p:extLst>
      <p:ext uri="{BB962C8B-B14F-4D97-AF65-F5344CB8AC3E}">
        <p14:creationId xmlns:p14="http://schemas.microsoft.com/office/powerpoint/2010/main" val="39938574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Spectroscopic data</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31</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rotWithShape="1">
          <a:blip r:embed="rId4"/>
          <a:srcRect b="13270"/>
          <a:stretch/>
        </p:blipFill>
        <p:spPr>
          <a:xfrm>
            <a:off x="1524000" y="1609236"/>
            <a:ext cx="7474744" cy="4764860"/>
          </a:xfrm>
          <a:prstGeom prst="rect">
            <a:avLst/>
          </a:prstGeom>
        </p:spPr>
      </p:pic>
      <p:grpSp>
        <p:nvGrpSpPr>
          <p:cNvPr id="12" name="Skupina 11"/>
          <p:cNvGrpSpPr/>
          <p:nvPr/>
        </p:nvGrpSpPr>
        <p:grpSpPr>
          <a:xfrm>
            <a:off x="8420100" y="2895600"/>
            <a:ext cx="228600" cy="228600"/>
            <a:chOff x="6781800" y="3429000"/>
            <a:chExt cx="228600" cy="228600"/>
          </a:xfrm>
        </p:grpSpPr>
        <p:sp>
          <p:nvSpPr>
            <p:cNvPr id="13" name="Ovál 12"/>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4" name="Ovál 13"/>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5" name="Skupina 14"/>
          <p:cNvGrpSpPr/>
          <p:nvPr/>
        </p:nvGrpSpPr>
        <p:grpSpPr>
          <a:xfrm>
            <a:off x="2819400" y="4343400"/>
            <a:ext cx="228600" cy="228600"/>
            <a:chOff x="6781800" y="3429000"/>
            <a:chExt cx="228600" cy="228600"/>
          </a:xfrm>
        </p:grpSpPr>
        <p:sp>
          <p:nvSpPr>
            <p:cNvPr id="16" name="Ovál 15"/>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7" name="Ovál 16"/>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6664254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Spectroscopic data</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a:blip r:embed="rId4"/>
          <a:stretch>
            <a:fillRect/>
          </a:stretch>
        </p:blipFill>
        <p:spPr>
          <a:xfrm>
            <a:off x="2417935" y="1524000"/>
            <a:ext cx="6713365" cy="4861402"/>
          </a:xfrm>
          <a:prstGeom prst="rect">
            <a:avLst/>
          </a:prstGeom>
        </p:spPr>
      </p:pic>
    </p:spTree>
    <p:extLst>
      <p:ext uri="{BB962C8B-B14F-4D97-AF65-F5344CB8AC3E}">
        <p14:creationId xmlns:p14="http://schemas.microsoft.com/office/powerpoint/2010/main" val="18543578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fontScale="85000" lnSpcReduction="10000"/>
          </a:bodyPr>
          <a:lstStyle/>
          <a:p>
            <a:pPr>
              <a:buClr>
                <a:srgbClr val="0B74B0"/>
              </a:buClr>
            </a:pPr>
            <a:r>
              <a:rPr lang="en-US" dirty="0" smtClean="0"/>
              <a:t>This year</a:t>
            </a:r>
          </a:p>
          <a:p>
            <a:pPr lvl="1">
              <a:buClr>
                <a:srgbClr val="0B74B0"/>
              </a:buClr>
            </a:pPr>
            <a:r>
              <a:rPr lang="en-US" dirty="0" smtClean="0"/>
              <a:t>Finalize repository for Romany studies</a:t>
            </a:r>
          </a:p>
          <a:p>
            <a:pPr lvl="1">
              <a:buClr>
                <a:srgbClr val="0B74B0"/>
              </a:buClr>
            </a:pPr>
            <a:r>
              <a:rPr lang="en-US" dirty="0" smtClean="0"/>
              <a:t>Finalize proof of concept for OCH data</a:t>
            </a:r>
          </a:p>
          <a:p>
            <a:pPr lvl="1">
              <a:buClr>
                <a:srgbClr val="0B74B0"/>
              </a:buClr>
            </a:pPr>
            <a:r>
              <a:rPr lang="en-US" dirty="0" smtClean="0"/>
              <a:t>Start working on media repository at UCT Prague and its connection to e-learning and online teaching materials</a:t>
            </a:r>
          </a:p>
          <a:p>
            <a:pPr lvl="1">
              <a:buClr>
                <a:srgbClr val="0B74B0"/>
              </a:buClr>
            </a:pPr>
            <a:r>
              <a:rPr lang="en-US" dirty="0" smtClean="0"/>
              <a:t>Polishing codebase and making it </a:t>
            </a:r>
            <a:r>
              <a:rPr lang="en-US" dirty="0" err="1" smtClean="0"/>
              <a:t>opensource</a:t>
            </a:r>
            <a:r>
              <a:rPr lang="en-US" dirty="0" smtClean="0"/>
              <a:t> so that other users could built specialized UIs on top of it</a:t>
            </a:r>
            <a:endParaRPr lang="en-US" dirty="0" smtClean="0"/>
          </a:p>
          <a:p>
            <a:pPr lvl="1">
              <a:buClr>
                <a:srgbClr val="0B74B0"/>
              </a:buClr>
            </a:pPr>
            <a:r>
              <a:rPr lang="en-US" dirty="0" smtClean="0"/>
              <a:t>Working on standards adoption, cooperation with other Fedora users</a:t>
            </a:r>
          </a:p>
          <a:p>
            <a:pPr>
              <a:buClr>
                <a:srgbClr val="0B74B0"/>
              </a:buClr>
            </a:pPr>
            <a:r>
              <a:rPr lang="en-US" dirty="0" smtClean="0"/>
              <a:t>Following years</a:t>
            </a:r>
          </a:p>
          <a:p>
            <a:pPr lvl="1">
              <a:buClr>
                <a:srgbClr val="0B74B0"/>
              </a:buClr>
            </a:pPr>
            <a:r>
              <a:rPr lang="en-US" dirty="0" smtClean="0"/>
              <a:t>Other scientific fields, perhaps turning it into a national repository of scientific data</a:t>
            </a:r>
          </a:p>
        </p:txBody>
      </p:sp>
    </p:spTree>
    <p:extLst>
      <p:ext uri="{BB962C8B-B14F-4D97-AF65-F5344CB8AC3E}">
        <p14:creationId xmlns:p14="http://schemas.microsoft.com/office/powerpoint/2010/main" val="18746022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fontScale="92500" lnSpcReduction="10000"/>
          </a:bodyPr>
          <a:lstStyle/>
          <a:p>
            <a:pPr>
              <a:buClr>
                <a:srgbClr val="0B74B0"/>
              </a:buClr>
            </a:pPr>
            <a:r>
              <a:rPr lang="en-US" dirty="0" smtClean="0"/>
              <a:t>Lessons learned so far</a:t>
            </a:r>
          </a:p>
          <a:p>
            <a:pPr lvl="1">
              <a:buClr>
                <a:srgbClr val="0B74B0"/>
              </a:buClr>
            </a:pPr>
            <a:r>
              <a:rPr lang="en-US" dirty="0" smtClean="0"/>
              <a:t>In </a:t>
            </a:r>
            <a:r>
              <a:rPr lang="en-US" dirty="0"/>
              <a:t>CR: There is still aversion against centralized solutions, but after explanation scientists see the benefits and are willing to </a:t>
            </a:r>
            <a:r>
              <a:rPr lang="en-US" dirty="0" smtClean="0"/>
              <a:t>participate</a:t>
            </a:r>
          </a:p>
          <a:p>
            <a:pPr lvl="1">
              <a:buClr>
                <a:srgbClr val="0B74B0"/>
              </a:buClr>
            </a:pPr>
            <a:r>
              <a:rPr lang="en-US" dirty="0"/>
              <a:t>Customizable resource state, approval and permissions are the </a:t>
            </a:r>
            <a:r>
              <a:rPr lang="en-US" dirty="0" smtClean="0"/>
              <a:t>must</a:t>
            </a:r>
            <a:endParaRPr lang="en-US" dirty="0" smtClean="0"/>
          </a:p>
          <a:p>
            <a:pPr lvl="1">
              <a:buClr>
                <a:srgbClr val="0B74B0"/>
              </a:buClr>
            </a:pPr>
            <a:r>
              <a:rPr lang="en-US" dirty="0" smtClean="0"/>
              <a:t>Do not start your talk with scientists (at least chemists) with “Open data”</a:t>
            </a:r>
          </a:p>
          <a:p>
            <a:pPr lvl="2">
              <a:buClr>
                <a:srgbClr val="0B74B0"/>
              </a:buClr>
            </a:pPr>
            <a:r>
              <a:rPr lang="en-US" dirty="0" smtClean="0"/>
              <a:t>Even the most pro-open ones do not understand that open data does not mean open from the beginning</a:t>
            </a:r>
          </a:p>
          <a:p>
            <a:pPr lvl="1">
              <a:buClr>
                <a:srgbClr val="0B74B0"/>
              </a:buClr>
            </a:pPr>
            <a:r>
              <a:rPr lang="en-US" dirty="0" smtClean="0"/>
              <a:t>Customizable resource state, approval and permissions are the must</a:t>
            </a:r>
          </a:p>
        </p:txBody>
      </p:sp>
    </p:spTree>
    <p:extLst>
      <p:ext uri="{BB962C8B-B14F-4D97-AF65-F5344CB8AC3E}">
        <p14:creationId xmlns:p14="http://schemas.microsoft.com/office/powerpoint/2010/main" val="7657999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Thanks</a:t>
            </a:r>
            <a:endParaRPr lang="en-US" b="1" dirty="0">
              <a:solidFill>
                <a:srgbClr val="0B74B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21"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23"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35</a:t>
            </a:fld>
            <a:endParaRPr lang="en-US" sz="2400" dirty="0">
              <a:solidFill>
                <a:schemeClr val="tx1"/>
              </a:solidFill>
            </a:endParaRPr>
          </a:p>
        </p:txBody>
      </p:sp>
      <p:sp>
        <p:nvSpPr>
          <p:cNvPr id="24"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25" name="Přímá spojnice 24"/>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ovéPole 25"/>
          <p:cNvSpPr txBox="1"/>
          <p:nvPr/>
        </p:nvSpPr>
        <p:spPr>
          <a:xfrm>
            <a:off x="304800" y="5302362"/>
            <a:ext cx="8534400" cy="646331"/>
          </a:xfrm>
          <a:prstGeom prst="rect">
            <a:avLst/>
          </a:prstGeom>
          <a:noFill/>
        </p:spPr>
        <p:txBody>
          <a:bodyPr wrap="square" numCol="4" rtlCol="0">
            <a:spAutoFit/>
          </a:bodyPr>
          <a:lstStyle/>
          <a:p>
            <a:pPr algn="just"/>
            <a:r>
              <a:rPr lang="en-US" dirty="0" smtClean="0"/>
              <a:t>	</a:t>
            </a:r>
            <a:endParaRPr lang="cs-CZ" dirty="0"/>
          </a:p>
          <a:p>
            <a:endParaRPr lang="cs-CZ" dirty="0"/>
          </a:p>
        </p:txBody>
      </p:sp>
      <p:sp>
        <p:nvSpPr>
          <p:cNvPr id="3" name="TextovéPole 2"/>
          <p:cNvSpPr txBox="1"/>
          <p:nvPr/>
        </p:nvSpPr>
        <p:spPr>
          <a:xfrm>
            <a:off x="533400" y="1981200"/>
            <a:ext cx="8305800" cy="2554545"/>
          </a:xfrm>
          <a:prstGeom prst="rect">
            <a:avLst/>
          </a:prstGeom>
          <a:noFill/>
        </p:spPr>
        <p:txBody>
          <a:bodyPr wrap="square" rtlCol="0">
            <a:spAutoFit/>
          </a:bodyPr>
          <a:lstStyle/>
          <a:p>
            <a:r>
              <a:rPr lang="cs-CZ" sz="3200" dirty="0"/>
              <a:t>Ing. Jan Horníček</a:t>
            </a:r>
          </a:p>
          <a:p>
            <a:r>
              <a:rPr lang="cs-CZ" sz="3200" dirty="0"/>
              <a:t>Mgr. Jan Pokorný</a:t>
            </a:r>
          </a:p>
          <a:p>
            <a:r>
              <a:rPr lang="cs-CZ" sz="3200" dirty="0" smtClean="0"/>
              <a:t>Bc. Michal Strnad</a:t>
            </a:r>
            <a:endParaRPr lang="en-US" sz="3200" dirty="0" smtClean="0"/>
          </a:p>
          <a:p>
            <a:r>
              <a:rPr lang="cs-CZ" sz="3200" dirty="0" smtClean="0"/>
              <a:t>RNDr. </a:t>
            </a:r>
            <a:r>
              <a:rPr lang="en-US" sz="3200" dirty="0" smtClean="0"/>
              <a:t>David </a:t>
            </a:r>
            <a:r>
              <a:rPr lang="en-US" sz="3200" dirty="0" err="1" smtClean="0"/>
              <a:t>Anto</a:t>
            </a:r>
            <a:r>
              <a:rPr lang="cs-CZ" sz="3200" dirty="0" smtClean="0"/>
              <a:t>š, Ph.D.</a:t>
            </a:r>
          </a:p>
          <a:p>
            <a:r>
              <a:rPr lang="en-US" sz="3200" dirty="0" err="1"/>
              <a:t>PhDr</a:t>
            </a:r>
            <a:r>
              <a:rPr lang="en-US" sz="3200" dirty="0"/>
              <a:t>. Jan </a:t>
            </a:r>
            <a:r>
              <a:rPr lang="cs-CZ" sz="3200" dirty="0"/>
              <a:t>Červenka, Ph.D</a:t>
            </a:r>
            <a:r>
              <a:rPr lang="cs-CZ" sz="3200" dirty="0" smtClean="0"/>
              <a:t>.</a:t>
            </a:r>
            <a:endParaRPr lang="cs-CZ" sz="3200" dirty="0"/>
          </a:p>
        </p:txBody>
      </p:sp>
    </p:spTree>
    <p:extLst>
      <p:ext uri="{BB962C8B-B14F-4D97-AF65-F5344CB8AC3E}">
        <p14:creationId xmlns:p14="http://schemas.microsoft.com/office/powerpoint/2010/main" val="1182556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Special thanks</a:t>
            </a:r>
            <a:endParaRPr lang="en-US" b="1" dirty="0">
              <a:solidFill>
                <a:srgbClr val="0B74B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804104"/>
            <a:ext cx="1927006" cy="105596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3314" y="1673175"/>
            <a:ext cx="2237372" cy="116445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7000" y="1781663"/>
            <a:ext cx="2000250" cy="696754"/>
          </a:xfrm>
          <a:prstGeom prst="rect">
            <a:avLst/>
          </a:prstGeom>
        </p:spPr>
      </p:pic>
      <p:grpSp>
        <p:nvGrpSpPr>
          <p:cNvPr id="20" name="Skupina 19"/>
          <p:cNvGrpSpPr/>
          <p:nvPr/>
        </p:nvGrpSpPr>
        <p:grpSpPr>
          <a:xfrm>
            <a:off x="3068554" y="3246537"/>
            <a:ext cx="2750218" cy="921379"/>
            <a:chOff x="2895600" y="2954943"/>
            <a:chExt cx="2971800" cy="995613"/>
          </a:xfrm>
        </p:grpSpPr>
        <p:pic>
          <p:nvPicPr>
            <p:cNvPr id="12" name="Obrázek 11"/>
            <p:cNvPicPr>
              <a:picLocks noChangeAspect="1"/>
            </p:cNvPicPr>
            <p:nvPr/>
          </p:nvPicPr>
          <p:blipFill>
            <a:blip r:embed="rId7"/>
            <a:stretch>
              <a:fillRect/>
            </a:stretch>
          </p:blipFill>
          <p:spPr>
            <a:xfrm>
              <a:off x="2895600" y="2954943"/>
              <a:ext cx="995613" cy="995613"/>
            </a:xfrm>
            <a:prstGeom prst="rect">
              <a:avLst/>
            </a:prstGeom>
          </p:spPr>
        </p:pic>
        <p:pic>
          <p:nvPicPr>
            <p:cNvPr id="19" name="Obráze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0000" y="3024347"/>
              <a:ext cx="2057400" cy="843534"/>
            </a:xfrm>
            <a:prstGeom prst="rect">
              <a:avLst/>
            </a:prstGeom>
          </p:spPr>
        </p:pic>
      </p:grpSp>
      <p:sp>
        <p:nvSpPr>
          <p:cNvPr id="21"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23"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36</a:t>
            </a:fld>
            <a:endParaRPr lang="en-US" sz="2400" dirty="0">
              <a:solidFill>
                <a:schemeClr val="tx1"/>
              </a:solidFill>
            </a:endParaRPr>
          </a:p>
        </p:txBody>
      </p:sp>
      <p:sp>
        <p:nvSpPr>
          <p:cNvPr id="24"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25" name="Přímá spojnice 24"/>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ovéPole 25"/>
          <p:cNvSpPr txBox="1"/>
          <p:nvPr/>
        </p:nvSpPr>
        <p:spPr>
          <a:xfrm>
            <a:off x="304800" y="5302362"/>
            <a:ext cx="8534400" cy="646331"/>
          </a:xfrm>
          <a:prstGeom prst="rect">
            <a:avLst/>
          </a:prstGeom>
          <a:noFill/>
        </p:spPr>
        <p:txBody>
          <a:bodyPr wrap="square" numCol="4" rtlCol="0">
            <a:spAutoFit/>
          </a:bodyPr>
          <a:lstStyle/>
          <a:p>
            <a:pPr algn="just"/>
            <a:r>
              <a:rPr lang="en-US" dirty="0" smtClean="0"/>
              <a:t>	</a:t>
            </a:r>
            <a:endParaRPr lang="cs-CZ" dirty="0"/>
          </a:p>
          <a:p>
            <a:endParaRPr lang="cs-CZ" dirty="0"/>
          </a:p>
        </p:txBody>
      </p:sp>
      <p:graphicFrame>
        <p:nvGraphicFramePr>
          <p:cNvPr id="27" name="Tabulka 26"/>
          <p:cNvGraphicFramePr>
            <a:graphicFrameLocks noGrp="1"/>
          </p:cNvGraphicFramePr>
          <p:nvPr>
            <p:extLst/>
          </p:nvPr>
        </p:nvGraphicFramePr>
        <p:xfrm>
          <a:off x="304800" y="4937187"/>
          <a:ext cx="8534400" cy="1376680"/>
        </p:xfrm>
        <a:graphic>
          <a:graphicData uri="http://schemas.openxmlformats.org/drawingml/2006/table">
            <a:tbl>
              <a:tblPr firstRow="1" bandRow="1">
                <a:tableStyleId>{2D5ABB26-0587-4C30-8999-92F81FD0307C}</a:tableStyleId>
              </a:tblPr>
              <a:tblGrid>
                <a:gridCol w="2133600"/>
                <a:gridCol w="2133600"/>
                <a:gridCol w="2133600"/>
                <a:gridCol w="2133600"/>
              </a:tblGrid>
              <a:tr h="361751">
                <a:tc>
                  <a:txBody>
                    <a:bodyPr/>
                    <a:lstStyle/>
                    <a:p>
                      <a:pPr algn="ctr"/>
                      <a:r>
                        <a:rPr lang="en-US" dirty="0" smtClean="0"/>
                        <a:t>b</a:t>
                      </a:r>
                      <a:r>
                        <a:rPr lang="cs-CZ" dirty="0" err="1" smtClean="0"/>
                        <a:t>leach</a:t>
                      </a:r>
                      <a:r>
                        <a:rPr lang="en-US" dirty="0" smtClean="0"/>
                        <a:t> </a:t>
                      </a:r>
                      <a:endParaRPr lang="cs-CZ" dirty="0"/>
                    </a:p>
                  </a:txBody>
                  <a:tcPr/>
                </a:tc>
                <a:tc>
                  <a:txBody>
                    <a:bodyPr/>
                    <a:lstStyle/>
                    <a:p>
                      <a:pPr algn="ctr"/>
                      <a:r>
                        <a:rPr lang="cs-CZ" dirty="0" err="1" smtClean="0"/>
                        <a:t>inflection</a:t>
                      </a:r>
                      <a:endParaRPr lang="cs-CZ" dirty="0"/>
                    </a:p>
                  </a:txBody>
                  <a:tcPr/>
                </a:tc>
                <a:tc>
                  <a:txBody>
                    <a:bodyPr/>
                    <a:lstStyle/>
                    <a:p>
                      <a:pPr algn="ctr"/>
                      <a:r>
                        <a:rPr lang="cs-CZ" dirty="0" err="1" smtClean="0"/>
                        <a:t>isodate</a:t>
                      </a:r>
                      <a:r>
                        <a:rPr lang="en-US" dirty="0" smtClean="0"/>
                        <a:t> </a:t>
                      </a:r>
                      <a:endParaRPr lang="cs-CZ" dirty="0"/>
                    </a:p>
                  </a:txBody>
                  <a:tcPr/>
                </a:tc>
                <a:tc>
                  <a:txBody>
                    <a:bodyPr/>
                    <a:lstStyle/>
                    <a:p>
                      <a:pPr algn="ctr"/>
                      <a:r>
                        <a:rPr lang="cs-CZ" dirty="0" err="1" smtClean="0"/>
                        <a:t>pyparsing</a:t>
                      </a:r>
                      <a:endParaRPr lang="cs-CZ" dirty="0"/>
                    </a:p>
                  </a:txBody>
                  <a:tcPr/>
                </a:tc>
              </a:tr>
              <a:tr h="370840">
                <a:tc>
                  <a:txBody>
                    <a:bodyPr/>
                    <a:lstStyle/>
                    <a:p>
                      <a:pPr algn="ctr"/>
                      <a:r>
                        <a:rPr lang="cs-CZ" dirty="0" err="1" smtClean="0"/>
                        <a:t>django-bootstrap-pagination</a:t>
                      </a:r>
                      <a:r>
                        <a:rPr lang="en-US" dirty="0" smtClean="0"/>
                        <a:t> </a:t>
                      </a:r>
                      <a:endParaRPr lang="cs-CZ" dirty="0"/>
                    </a:p>
                  </a:txBody>
                  <a:tcPr/>
                </a:tc>
                <a:tc>
                  <a:txBody>
                    <a:bodyPr/>
                    <a:lstStyle/>
                    <a:p>
                      <a:pPr algn="ctr"/>
                      <a:r>
                        <a:rPr lang="en-US" dirty="0" smtClean="0"/>
                        <a:t>r</a:t>
                      </a:r>
                      <a:r>
                        <a:rPr lang="cs-CZ" dirty="0" err="1" smtClean="0"/>
                        <a:t>dflib</a:t>
                      </a:r>
                      <a:r>
                        <a:rPr lang="en-US" dirty="0" smtClean="0"/>
                        <a:t> </a:t>
                      </a:r>
                      <a:endParaRPr lang="cs-CZ" dirty="0"/>
                    </a:p>
                  </a:txBody>
                  <a:tcPr/>
                </a:tc>
                <a:tc>
                  <a:txBody>
                    <a:bodyPr/>
                    <a:lstStyle/>
                    <a:p>
                      <a:pPr algn="ctr"/>
                      <a:r>
                        <a:rPr lang="cs-CZ" dirty="0" err="1" smtClean="0"/>
                        <a:t>requests</a:t>
                      </a:r>
                      <a:r>
                        <a:rPr lang="en-US" dirty="0" smtClean="0"/>
                        <a:t> </a:t>
                      </a:r>
                      <a:endParaRPr lang="cs-CZ"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s-CZ" dirty="0" smtClean="0"/>
                        <a:t>python-</a:t>
                      </a:r>
                      <a:r>
                        <a:rPr lang="cs-CZ" dirty="0" err="1" smtClean="0"/>
                        <a:t>dateutil</a:t>
                      </a:r>
                      <a:endParaRPr lang="cs-CZ" dirty="0" smtClean="0"/>
                    </a:p>
                  </a:txBody>
                  <a:tcPr/>
                </a:tc>
              </a:tr>
              <a:tr h="370840">
                <a:tc>
                  <a:txBody>
                    <a:bodyPr/>
                    <a:lstStyle/>
                    <a:p>
                      <a:pPr algn="ctr"/>
                      <a:r>
                        <a:rPr lang="en-US" dirty="0" smtClean="0"/>
                        <a:t>bootstrap</a:t>
                      </a:r>
                      <a:endParaRPr lang="cs-CZ" dirty="0"/>
                    </a:p>
                  </a:txBody>
                  <a:tcPr/>
                </a:tc>
                <a:tc>
                  <a:txBody>
                    <a:bodyPr/>
                    <a:lstStyle/>
                    <a:p>
                      <a:pPr algn="ctr"/>
                      <a:r>
                        <a:rPr lang="en-US" dirty="0" err="1" smtClean="0"/>
                        <a:t>jquery</a:t>
                      </a:r>
                      <a:endParaRPr lang="cs-CZ" dirty="0"/>
                    </a:p>
                  </a:txBody>
                  <a:tcPr/>
                </a:tc>
                <a:tc>
                  <a:txBody>
                    <a:bodyPr/>
                    <a:lstStyle/>
                    <a:p>
                      <a:pPr algn="ctr"/>
                      <a:r>
                        <a:rPr lang="en-US" dirty="0" smtClean="0"/>
                        <a:t>bootstrap3-dialogs</a:t>
                      </a:r>
                      <a:endParaRPr lang="cs-CZ"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Google APIs</a:t>
                      </a:r>
                      <a:endParaRPr lang="cs-CZ" dirty="0" smtClean="0"/>
                    </a:p>
                  </a:txBody>
                  <a:tcPr/>
                </a:tc>
              </a:tr>
            </a:tbl>
          </a:graphicData>
        </a:graphic>
      </p:graphicFrame>
    </p:spTree>
    <p:extLst>
      <p:ext uri="{BB962C8B-B14F-4D97-AF65-F5344CB8AC3E}">
        <p14:creationId xmlns:p14="http://schemas.microsoft.com/office/powerpoint/2010/main" val="8163349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ousměrná vodorovná šipka 30"/>
          <p:cNvSpPr/>
          <p:nvPr/>
        </p:nvSpPr>
        <p:spPr>
          <a:xfrm rot="5400000">
            <a:off x="7431413" y="4320401"/>
            <a:ext cx="392292" cy="262988"/>
          </a:xfrm>
          <a:prstGeom prst="leftRightArrow">
            <a:avLst/>
          </a:prstGeom>
          <a:ln>
            <a:solidFill>
              <a:schemeClr val="accent1">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0" name="Obousměrná vodorovná šipka 29"/>
          <p:cNvSpPr/>
          <p:nvPr/>
        </p:nvSpPr>
        <p:spPr>
          <a:xfrm rot="5400000">
            <a:off x="6541758" y="4697562"/>
            <a:ext cx="1146613" cy="262988"/>
          </a:xfrm>
          <a:prstGeom prst="leftRightArrow">
            <a:avLst/>
          </a:prstGeom>
          <a:ln>
            <a:solidFill>
              <a:schemeClr val="accent1">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bdélník 15"/>
          <p:cNvSpPr/>
          <p:nvPr/>
        </p:nvSpPr>
        <p:spPr>
          <a:xfrm>
            <a:off x="1295400" y="1433036"/>
            <a:ext cx="5257800" cy="3885406"/>
          </a:xfrm>
          <a:prstGeom prst="rect">
            <a:avLst/>
          </a:prstGeom>
          <a:solidFill>
            <a:schemeClr val="accent1">
              <a:lumMod val="20000"/>
              <a:lumOff val="80000"/>
            </a:schemeClr>
          </a:solidFill>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cs-CZ" dirty="0"/>
          </a:p>
        </p:txBody>
      </p:sp>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Architecture </a:t>
            </a:r>
            <a:br>
              <a:rPr lang="en-US" b="1" dirty="0" smtClean="0">
                <a:solidFill>
                  <a:srgbClr val="0B74B0"/>
                </a:solidFill>
              </a:rPr>
            </a:br>
            <a:r>
              <a:rPr lang="en-US" b="1" dirty="0" smtClean="0">
                <a:solidFill>
                  <a:srgbClr val="0B74B0"/>
                </a:solidFill>
              </a:rPr>
              <a:t>end of the year</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37</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Obdélník 2"/>
          <p:cNvSpPr/>
          <p:nvPr/>
        </p:nvSpPr>
        <p:spPr>
          <a:xfrm>
            <a:off x="7783950" y="2013641"/>
            <a:ext cx="1131450" cy="2246915"/>
          </a:xfrm>
          <a:prstGeom prst="rect">
            <a:avLst/>
          </a:prstGeom>
          <a:solidFill>
            <a:schemeClr val="bg1"/>
          </a:solidFill>
          <a:ln>
            <a:solidFill>
              <a:srgbClr val="B6265F"/>
            </a:solidFill>
          </a:ln>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Fedora</a:t>
            </a:r>
            <a:endParaRPr lang="cs-CZ" dirty="0"/>
          </a:p>
        </p:txBody>
      </p:sp>
      <p:sp>
        <p:nvSpPr>
          <p:cNvPr id="11" name="Obdélník 10"/>
          <p:cNvSpPr/>
          <p:nvPr/>
        </p:nvSpPr>
        <p:spPr>
          <a:xfrm>
            <a:off x="7372351" y="4648041"/>
            <a:ext cx="1529942" cy="609600"/>
          </a:xfrm>
          <a:prstGeom prst="rect">
            <a:avLst/>
          </a:prstGeom>
          <a:ln>
            <a:solidFill>
              <a:srgbClr val="B6265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Elastic</a:t>
            </a:r>
            <a:br>
              <a:rPr lang="en-US" dirty="0" smtClean="0"/>
            </a:br>
            <a:r>
              <a:rPr lang="en-US" dirty="0" smtClean="0"/>
              <a:t>Search</a:t>
            </a:r>
            <a:endParaRPr lang="cs-CZ" dirty="0"/>
          </a:p>
        </p:txBody>
      </p:sp>
      <p:sp>
        <p:nvSpPr>
          <p:cNvPr id="12" name="Obdélník 11"/>
          <p:cNvSpPr/>
          <p:nvPr/>
        </p:nvSpPr>
        <p:spPr>
          <a:xfrm>
            <a:off x="5334000" y="2001746"/>
            <a:ext cx="1019175" cy="31742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Untyped</a:t>
            </a:r>
            <a:r>
              <a:rPr lang="en-US" dirty="0" smtClean="0"/>
              <a:t> API</a:t>
            </a:r>
            <a:endParaRPr lang="cs-CZ" dirty="0"/>
          </a:p>
        </p:txBody>
      </p:sp>
      <p:sp>
        <p:nvSpPr>
          <p:cNvPr id="15" name="Obdélník 14"/>
          <p:cNvSpPr/>
          <p:nvPr/>
        </p:nvSpPr>
        <p:spPr>
          <a:xfrm>
            <a:off x="4314825" y="2001746"/>
            <a:ext cx="1019175" cy="31742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Typed API</a:t>
            </a:r>
            <a:endParaRPr lang="cs-CZ" dirty="0"/>
          </a:p>
        </p:txBody>
      </p:sp>
      <p:sp>
        <p:nvSpPr>
          <p:cNvPr id="17" name="TextovéPole 16"/>
          <p:cNvSpPr txBox="1"/>
          <p:nvPr/>
        </p:nvSpPr>
        <p:spPr>
          <a:xfrm>
            <a:off x="3746399" y="1449030"/>
            <a:ext cx="2870401" cy="369332"/>
          </a:xfrm>
          <a:prstGeom prst="rect">
            <a:avLst/>
          </a:prstGeom>
          <a:noFill/>
        </p:spPr>
        <p:txBody>
          <a:bodyPr wrap="none" rtlCol="0">
            <a:spAutoFit/>
          </a:bodyPr>
          <a:lstStyle/>
          <a:p>
            <a:r>
              <a:rPr lang="en-US" dirty="0" smtClean="0"/>
              <a:t>CESNET </a:t>
            </a:r>
            <a:r>
              <a:rPr lang="en-US" dirty="0" err="1" smtClean="0"/>
              <a:t>DataCare</a:t>
            </a:r>
            <a:r>
              <a:rPr lang="en-US" dirty="0" smtClean="0"/>
              <a:t> Repository</a:t>
            </a:r>
            <a:endParaRPr lang="cs-CZ" dirty="0"/>
          </a:p>
        </p:txBody>
      </p:sp>
      <p:sp>
        <p:nvSpPr>
          <p:cNvPr id="19" name="Obdélník 18"/>
          <p:cNvSpPr/>
          <p:nvPr/>
        </p:nvSpPr>
        <p:spPr>
          <a:xfrm>
            <a:off x="6934200" y="2013641"/>
            <a:ext cx="849750" cy="2246915"/>
          </a:xfrm>
          <a:prstGeom prst="rect">
            <a:avLst/>
          </a:prstGeom>
          <a:ln>
            <a:solidFill>
              <a:srgbClr val="B6265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State engine</a:t>
            </a:r>
          </a:p>
          <a:p>
            <a:pPr algn="ctr"/>
            <a:endParaRPr lang="en-US" sz="1600" dirty="0"/>
          </a:p>
          <a:p>
            <a:pPr algn="ctr"/>
            <a:r>
              <a:rPr lang="en-US" sz="1600" dirty="0" smtClean="0"/>
              <a:t>Field</a:t>
            </a:r>
          </a:p>
          <a:p>
            <a:pPr algn="ctr"/>
            <a:r>
              <a:rPr lang="en-US" sz="1600" dirty="0" smtClean="0"/>
              <a:t>AC</a:t>
            </a:r>
            <a:endParaRPr lang="cs-CZ" sz="1600" dirty="0"/>
          </a:p>
        </p:txBody>
      </p:sp>
      <p:sp>
        <p:nvSpPr>
          <p:cNvPr id="21" name="Obdélník 20"/>
          <p:cNvSpPr/>
          <p:nvPr/>
        </p:nvSpPr>
        <p:spPr>
          <a:xfrm>
            <a:off x="3071812" y="2013642"/>
            <a:ext cx="1042987" cy="10187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Built-in templates</a:t>
            </a:r>
            <a:endParaRPr lang="cs-CZ" sz="1600" dirty="0"/>
          </a:p>
        </p:txBody>
      </p:sp>
      <p:sp>
        <p:nvSpPr>
          <p:cNvPr id="22" name="Obdélník 21"/>
          <p:cNvSpPr/>
          <p:nvPr/>
        </p:nvSpPr>
        <p:spPr>
          <a:xfrm>
            <a:off x="1727717" y="4260556"/>
            <a:ext cx="1152525" cy="9084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Built-in datatypes</a:t>
            </a:r>
            <a:endParaRPr lang="cs-CZ" sz="1600" dirty="0"/>
          </a:p>
        </p:txBody>
      </p:sp>
      <p:sp>
        <p:nvSpPr>
          <p:cNvPr id="23" name="Obdélník 22"/>
          <p:cNvSpPr/>
          <p:nvPr/>
        </p:nvSpPr>
        <p:spPr>
          <a:xfrm>
            <a:off x="3071813" y="4260556"/>
            <a:ext cx="1036798" cy="9084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Schema </a:t>
            </a:r>
            <a:r>
              <a:rPr lang="en-US" sz="1600" dirty="0" err="1" smtClean="0"/>
              <a:t>mgmt</a:t>
            </a:r>
            <a:endParaRPr lang="cs-CZ" sz="1600" dirty="0"/>
          </a:p>
        </p:txBody>
      </p:sp>
      <p:sp>
        <p:nvSpPr>
          <p:cNvPr id="25" name="Obdélník 24"/>
          <p:cNvSpPr/>
          <p:nvPr/>
        </p:nvSpPr>
        <p:spPr>
          <a:xfrm>
            <a:off x="4291964" y="5394642"/>
            <a:ext cx="4610329" cy="6774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House keeping tasks and data conversion</a:t>
            </a:r>
            <a:endParaRPr lang="cs-CZ" dirty="0"/>
          </a:p>
        </p:txBody>
      </p:sp>
      <p:sp>
        <p:nvSpPr>
          <p:cNvPr id="13" name="Obousměrná vodorovná šipka 12"/>
          <p:cNvSpPr/>
          <p:nvPr/>
        </p:nvSpPr>
        <p:spPr>
          <a:xfrm>
            <a:off x="6353175" y="2184598"/>
            <a:ext cx="581025" cy="26298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6" name="TextovéPole 25"/>
          <p:cNvSpPr txBox="1"/>
          <p:nvPr/>
        </p:nvSpPr>
        <p:spPr>
          <a:xfrm>
            <a:off x="7797055" y="2447586"/>
            <a:ext cx="1013354" cy="1754326"/>
          </a:xfrm>
          <a:prstGeom prst="rect">
            <a:avLst/>
          </a:prstGeom>
          <a:noFill/>
        </p:spPr>
        <p:txBody>
          <a:bodyPr wrap="none" rtlCol="0">
            <a:spAutoFit/>
          </a:bodyPr>
          <a:lstStyle/>
          <a:p>
            <a:r>
              <a:rPr lang="en-US" sz="1200" dirty="0" smtClean="0">
                <a:solidFill>
                  <a:schemeClr val="tx1">
                    <a:lumMod val="50000"/>
                    <a:lumOff val="50000"/>
                  </a:schemeClr>
                </a:solidFill>
              </a:rPr>
              <a:t>Metadata</a:t>
            </a:r>
          </a:p>
          <a:p>
            <a:r>
              <a:rPr lang="en-US" sz="1200" dirty="0" smtClean="0">
                <a:solidFill>
                  <a:schemeClr val="tx1">
                    <a:lumMod val="50000"/>
                    <a:lumOff val="50000"/>
                  </a:schemeClr>
                </a:solidFill>
              </a:rPr>
              <a:t>Data</a:t>
            </a:r>
          </a:p>
          <a:p>
            <a:r>
              <a:rPr lang="en-US" sz="1200" dirty="0" err="1" smtClean="0">
                <a:solidFill>
                  <a:schemeClr val="tx1">
                    <a:lumMod val="50000"/>
                    <a:lumOff val="50000"/>
                  </a:schemeClr>
                </a:solidFill>
              </a:rPr>
              <a:t>WebAC</a:t>
            </a:r>
            <a:endParaRPr lang="en-US" sz="1200" dirty="0" smtClean="0">
              <a:solidFill>
                <a:schemeClr val="tx1">
                  <a:lumMod val="50000"/>
                  <a:lumOff val="50000"/>
                </a:schemeClr>
              </a:solidFill>
            </a:endParaRPr>
          </a:p>
          <a:p>
            <a:r>
              <a:rPr lang="en-US" sz="1200" dirty="0" smtClean="0">
                <a:solidFill>
                  <a:schemeClr val="tx1">
                    <a:lumMod val="50000"/>
                    <a:lumOff val="50000"/>
                  </a:schemeClr>
                </a:solidFill>
              </a:rPr>
              <a:t>States</a:t>
            </a:r>
          </a:p>
          <a:p>
            <a:r>
              <a:rPr lang="en-US" sz="1200" dirty="0" smtClean="0">
                <a:solidFill>
                  <a:schemeClr val="tx1">
                    <a:lumMod val="50000"/>
                    <a:lumOff val="50000"/>
                  </a:schemeClr>
                </a:solidFill>
              </a:rPr>
              <a:t>Custom data</a:t>
            </a:r>
          </a:p>
          <a:p>
            <a:r>
              <a:rPr lang="en-US" sz="1200" dirty="0" smtClean="0">
                <a:solidFill>
                  <a:schemeClr val="tx1">
                    <a:lumMod val="50000"/>
                    <a:lumOff val="50000"/>
                  </a:schemeClr>
                </a:solidFill>
              </a:rPr>
              <a:t>   definition</a:t>
            </a:r>
          </a:p>
          <a:p>
            <a:r>
              <a:rPr lang="en-US" sz="1200" dirty="0" smtClean="0">
                <a:solidFill>
                  <a:schemeClr val="tx1">
                    <a:lumMod val="50000"/>
                    <a:lumOff val="50000"/>
                  </a:schemeClr>
                </a:solidFill>
              </a:rPr>
              <a:t>Custom </a:t>
            </a:r>
            <a:br>
              <a:rPr lang="en-US" sz="1200" dirty="0" smtClean="0">
                <a:solidFill>
                  <a:schemeClr val="tx1">
                    <a:lumMod val="50000"/>
                    <a:lumOff val="50000"/>
                  </a:schemeClr>
                </a:solidFill>
              </a:rPr>
            </a:br>
            <a:r>
              <a:rPr lang="en-US" sz="1200" dirty="0" smtClean="0">
                <a:solidFill>
                  <a:schemeClr val="tx1">
                    <a:lumMod val="50000"/>
                    <a:lumOff val="50000"/>
                  </a:schemeClr>
                </a:solidFill>
              </a:rPr>
              <a:t>   templates</a:t>
            </a:r>
          </a:p>
          <a:p>
            <a:r>
              <a:rPr lang="en-US" sz="1200" dirty="0" smtClean="0">
                <a:solidFill>
                  <a:schemeClr val="tx1">
                    <a:lumMod val="50000"/>
                    <a:lumOff val="50000"/>
                  </a:schemeClr>
                </a:solidFill>
              </a:rPr>
              <a:t>Data add-ons</a:t>
            </a:r>
          </a:p>
        </p:txBody>
      </p:sp>
      <p:sp>
        <p:nvSpPr>
          <p:cNvPr id="27" name="Obousměrná vodorovná šipka 26"/>
          <p:cNvSpPr/>
          <p:nvPr/>
        </p:nvSpPr>
        <p:spPr>
          <a:xfrm rot="5400000">
            <a:off x="4648199" y="5179175"/>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8" name="Obousměrná vodorovná šipka 27"/>
          <p:cNvSpPr/>
          <p:nvPr/>
        </p:nvSpPr>
        <p:spPr>
          <a:xfrm rot="5400000">
            <a:off x="5665999" y="5179175"/>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2" name="Obousměrná vodorovná šipka 31"/>
          <p:cNvSpPr/>
          <p:nvPr/>
        </p:nvSpPr>
        <p:spPr>
          <a:xfrm>
            <a:off x="6353175" y="4819771"/>
            <a:ext cx="1019175" cy="26298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3" name="Obousměrná vodorovná šipka 32"/>
          <p:cNvSpPr/>
          <p:nvPr/>
        </p:nvSpPr>
        <p:spPr>
          <a:xfrm rot="5400000">
            <a:off x="7117873" y="1575070"/>
            <a:ext cx="581025" cy="26298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4" name="Obdélník 33"/>
          <p:cNvSpPr/>
          <p:nvPr/>
        </p:nvSpPr>
        <p:spPr>
          <a:xfrm>
            <a:off x="1715927" y="2716153"/>
            <a:ext cx="1152525" cy="751529"/>
          </a:xfrm>
          <a:prstGeom prst="rect">
            <a:avLst/>
          </a:prstGeom>
          <a:solidFill>
            <a:srgbClr val="FFC000">
              <a:alpha val="10000"/>
            </a:srgbClr>
          </a:solidFill>
          <a:ln>
            <a:solidFill>
              <a:schemeClr val="accent1">
                <a:alpha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Custom data definition</a:t>
            </a:r>
            <a:endParaRPr lang="cs-CZ" sz="1600" dirty="0"/>
          </a:p>
        </p:txBody>
      </p:sp>
      <p:sp>
        <p:nvSpPr>
          <p:cNvPr id="35" name="Obdélník 34"/>
          <p:cNvSpPr/>
          <p:nvPr/>
        </p:nvSpPr>
        <p:spPr>
          <a:xfrm>
            <a:off x="1725452" y="1991682"/>
            <a:ext cx="1146334" cy="521894"/>
          </a:xfrm>
          <a:prstGeom prst="rect">
            <a:avLst/>
          </a:prstGeom>
          <a:solidFill>
            <a:srgbClr val="FFC000">
              <a:alpha val="10000"/>
            </a:srgbClr>
          </a:solidFill>
          <a:ln>
            <a:solidFill>
              <a:schemeClr val="accent1">
                <a:alpha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Custom templates</a:t>
            </a:r>
            <a:endParaRPr lang="cs-CZ" sz="1600" dirty="0"/>
          </a:p>
        </p:txBody>
      </p:sp>
      <p:sp>
        <p:nvSpPr>
          <p:cNvPr id="36" name="Obdélník 35"/>
          <p:cNvSpPr/>
          <p:nvPr/>
        </p:nvSpPr>
        <p:spPr>
          <a:xfrm>
            <a:off x="1715927" y="3621346"/>
            <a:ext cx="1146334" cy="521894"/>
          </a:xfrm>
          <a:prstGeom prst="rect">
            <a:avLst/>
          </a:prstGeom>
          <a:solidFill>
            <a:srgbClr val="FFC000">
              <a:alpha val="10000"/>
            </a:srgbClr>
          </a:solidFill>
          <a:ln>
            <a:solidFill>
              <a:schemeClr val="accent1">
                <a:alpha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Data </a:t>
            </a:r>
            <a:br>
              <a:rPr lang="en-US" sz="1600" dirty="0" smtClean="0"/>
            </a:br>
            <a:r>
              <a:rPr lang="en-US" sz="1600" dirty="0" smtClean="0"/>
              <a:t>add-ons</a:t>
            </a:r>
            <a:endParaRPr lang="cs-CZ" sz="1600" dirty="0"/>
          </a:p>
        </p:txBody>
      </p:sp>
    </p:spTree>
    <p:extLst>
      <p:ext uri="{BB962C8B-B14F-4D97-AF65-F5344CB8AC3E}">
        <p14:creationId xmlns:p14="http://schemas.microsoft.com/office/powerpoint/2010/main" val="3012584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Architecture - states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38</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a:blip r:embed="rId4"/>
          <a:stretch>
            <a:fillRect/>
          </a:stretch>
        </p:blipFill>
        <p:spPr>
          <a:xfrm>
            <a:off x="304800" y="1524000"/>
            <a:ext cx="4191000" cy="1428750"/>
          </a:xfrm>
          <a:prstGeom prst="rect">
            <a:avLst/>
          </a:prstGeom>
        </p:spPr>
      </p:pic>
      <p:pic>
        <p:nvPicPr>
          <p:cNvPr id="18" name="Obrázek 17"/>
          <p:cNvPicPr>
            <a:picLocks noChangeAspect="1"/>
          </p:cNvPicPr>
          <p:nvPr/>
        </p:nvPicPr>
        <p:blipFill>
          <a:blip r:embed="rId5"/>
          <a:stretch>
            <a:fillRect/>
          </a:stretch>
        </p:blipFill>
        <p:spPr>
          <a:xfrm>
            <a:off x="2971800" y="2807206"/>
            <a:ext cx="5943600" cy="3441830"/>
          </a:xfrm>
          <a:prstGeom prst="rect">
            <a:avLst/>
          </a:prstGeom>
        </p:spPr>
      </p:pic>
    </p:spTree>
    <p:extLst>
      <p:ext uri="{BB962C8B-B14F-4D97-AF65-F5344CB8AC3E}">
        <p14:creationId xmlns:p14="http://schemas.microsoft.com/office/powerpoint/2010/main" val="3329674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3" name="Content Placeholder 2"/>
          <p:cNvSpPr>
            <a:spLocks noGrp="1"/>
          </p:cNvSpPr>
          <p:nvPr>
            <p:ph idx="1"/>
          </p:nvPr>
        </p:nvSpPr>
        <p:spPr>
          <a:xfrm>
            <a:off x="457200" y="1295400"/>
            <a:ext cx="8382000" cy="4489525"/>
          </a:xfrm>
        </p:spPr>
        <p:txBody>
          <a:bodyPr>
            <a:normAutofit fontScale="92500" lnSpcReduction="10000"/>
          </a:bodyPr>
          <a:lstStyle/>
          <a:p>
            <a:pPr marL="0" indent="0">
              <a:buClr>
                <a:srgbClr val="0B74B0"/>
              </a:buClr>
              <a:buNone/>
            </a:pPr>
            <a:r>
              <a:rPr lang="en-US" b="1" dirty="0" smtClean="0"/>
              <a:t/>
            </a:r>
            <a:br>
              <a:rPr lang="en-US" b="1" dirty="0" smtClean="0"/>
            </a:br>
            <a:r>
              <a:rPr lang="en-US" b="1" dirty="0" smtClean="0"/>
              <a:t>Initial groups of users</a:t>
            </a:r>
            <a:br>
              <a:rPr lang="en-US" b="1" dirty="0" smtClean="0"/>
            </a:br>
            <a:endParaRPr lang="en-US" b="1" dirty="0" smtClean="0"/>
          </a:p>
          <a:p>
            <a:pPr>
              <a:buClr>
                <a:srgbClr val="0B74B0"/>
              </a:buClr>
            </a:pPr>
            <a:r>
              <a:rPr lang="en-US" dirty="0" smtClean="0"/>
              <a:t>Repository for scientific data</a:t>
            </a:r>
          </a:p>
          <a:p>
            <a:pPr lvl="1">
              <a:buClr>
                <a:srgbClr val="0B74B0"/>
              </a:buClr>
            </a:pPr>
            <a:r>
              <a:rPr lang="en-US" dirty="0" smtClean="0"/>
              <a:t>Department of Organic Chemistry, UCT Prague</a:t>
            </a:r>
          </a:p>
          <a:p>
            <a:pPr lvl="1">
              <a:buClr>
                <a:srgbClr val="0B74B0"/>
              </a:buClr>
            </a:pPr>
            <a:r>
              <a:rPr lang="en-US" dirty="0"/>
              <a:t>Romany Studies, Faculty </a:t>
            </a:r>
            <a:r>
              <a:rPr lang="en-US" dirty="0" smtClean="0"/>
              <a:t>of </a:t>
            </a:r>
            <a:r>
              <a:rPr lang="en-US" dirty="0"/>
              <a:t>Arts, Charles </a:t>
            </a:r>
            <a:r>
              <a:rPr lang="en-US" dirty="0" smtClean="0"/>
              <a:t>University</a:t>
            </a:r>
          </a:p>
          <a:p>
            <a:pPr>
              <a:buClr>
                <a:srgbClr val="0B74B0"/>
              </a:buClr>
            </a:pPr>
            <a:r>
              <a:rPr lang="en-US" dirty="0" smtClean="0"/>
              <a:t>Document repository</a:t>
            </a:r>
          </a:p>
          <a:p>
            <a:pPr lvl="1">
              <a:buClr>
                <a:srgbClr val="0B74B0"/>
              </a:buClr>
            </a:pPr>
            <a:r>
              <a:rPr lang="en-US" dirty="0" smtClean="0"/>
              <a:t>UCT Prague</a:t>
            </a:r>
          </a:p>
          <a:p>
            <a:pPr lvl="2">
              <a:buClr>
                <a:srgbClr val="0B74B0"/>
              </a:buClr>
            </a:pPr>
            <a:r>
              <a:rPr lang="en-US" dirty="0" smtClean="0"/>
              <a:t>institutional repository </a:t>
            </a:r>
            <a:r>
              <a:rPr lang="en-US" dirty="0" smtClean="0"/>
              <a:t>of articles and theses</a:t>
            </a:r>
            <a:endParaRPr lang="en-US" dirty="0" smtClean="0"/>
          </a:p>
          <a:p>
            <a:pPr lvl="2">
              <a:buClr>
                <a:srgbClr val="0B74B0"/>
              </a:buClr>
            </a:pPr>
            <a:r>
              <a:rPr lang="en-US" dirty="0" smtClean="0"/>
              <a:t>media repository</a:t>
            </a:r>
          </a:p>
          <a:p>
            <a:pPr lvl="1">
              <a:buClr>
                <a:srgbClr val="0B74B0"/>
              </a:buClr>
            </a:pPr>
            <a:endParaRPr lang="en-US" dirty="0" smtClean="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Tree>
    <p:extLst>
      <p:ext uri="{BB962C8B-B14F-4D97-AF65-F5344CB8AC3E}">
        <p14:creationId xmlns:p14="http://schemas.microsoft.com/office/powerpoint/2010/main" val="1985251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5" name="Obráze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630" y="2133600"/>
            <a:ext cx="3210339" cy="2583485"/>
          </a:xfrm>
          <a:prstGeom prst="rect">
            <a:avLst/>
          </a:prstGeom>
        </p:spPr>
      </p:pic>
      <p:sp>
        <p:nvSpPr>
          <p:cNvPr id="17" name="TextovéPole 16"/>
          <p:cNvSpPr txBox="1"/>
          <p:nvPr/>
        </p:nvSpPr>
        <p:spPr>
          <a:xfrm>
            <a:off x="5799291" y="5974397"/>
            <a:ext cx="3113481" cy="369332"/>
          </a:xfrm>
          <a:prstGeom prst="rect">
            <a:avLst/>
          </a:prstGeom>
          <a:noFill/>
        </p:spPr>
        <p:txBody>
          <a:bodyPr wrap="none" rtlCol="0">
            <a:spAutoFit/>
          </a:bodyPr>
          <a:lstStyle/>
          <a:p>
            <a:r>
              <a:rPr lang="en-US" dirty="0" smtClean="0"/>
              <a:t>Source: </a:t>
            </a:r>
            <a:r>
              <a:rPr lang="en-US" dirty="0" smtClean="0"/>
              <a:t>department web pages</a:t>
            </a:r>
            <a:endParaRPr lang="cs-CZ" dirty="0"/>
          </a:p>
        </p:txBody>
      </p:sp>
      <p:pic>
        <p:nvPicPr>
          <p:cNvPr id="11" name="Zástupný symbol pro obsah 5"/>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866901" y="1970684"/>
            <a:ext cx="2430902" cy="2746402"/>
          </a:xfrm>
        </p:spPr>
      </p:pic>
    </p:spTree>
    <p:extLst>
      <p:ext uri="{BB962C8B-B14F-4D97-AF65-F5344CB8AC3E}">
        <p14:creationId xmlns:p14="http://schemas.microsoft.com/office/powerpoint/2010/main" val="40201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Obráze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18" y="1994338"/>
            <a:ext cx="1452770" cy="1169101"/>
          </a:xfrm>
          <a:prstGeom prst="rect">
            <a:avLst/>
          </a:prstGeom>
        </p:spPr>
      </p:pic>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r>
              <a:rPr lang="en-US" sz="2400" dirty="0" smtClean="0">
                <a:solidFill>
                  <a:schemeClr val="tx1"/>
                </a:solidFill>
              </a:rPr>
              <a:t>10</a:t>
            </a:r>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 name="Skupina 2"/>
          <p:cNvGrpSpPr/>
          <p:nvPr/>
        </p:nvGrpSpPr>
        <p:grpSpPr>
          <a:xfrm>
            <a:off x="3313" y="1828800"/>
            <a:ext cx="9140687" cy="4579699"/>
            <a:chOff x="3313" y="1828800"/>
            <a:chExt cx="9140687" cy="4579699"/>
          </a:xfrm>
        </p:grpSpPr>
        <p:pic>
          <p:nvPicPr>
            <p:cNvPr id="16" name="Obrázek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3" y="4366933"/>
              <a:ext cx="9140687" cy="2041566"/>
            </a:xfrm>
            <a:prstGeom prst="rect">
              <a:avLst/>
            </a:prstGeom>
          </p:spPr>
        </p:pic>
        <p:sp>
          <p:nvSpPr>
            <p:cNvPr id="17" name="TextovéPole 16"/>
            <p:cNvSpPr txBox="1"/>
            <p:nvPr/>
          </p:nvSpPr>
          <p:spPr>
            <a:xfrm>
              <a:off x="6859540" y="3886200"/>
              <a:ext cx="2130520" cy="369332"/>
            </a:xfrm>
            <a:prstGeom prst="rect">
              <a:avLst/>
            </a:prstGeom>
            <a:noFill/>
          </p:spPr>
          <p:txBody>
            <a:bodyPr wrap="none" rtlCol="0">
              <a:spAutoFit/>
            </a:bodyPr>
            <a:lstStyle/>
            <a:p>
              <a:r>
                <a:rPr lang="en-US" dirty="0" smtClean="0"/>
                <a:t>Source: bafa.vscht.cz</a:t>
              </a:r>
              <a:endParaRPr lang="cs-CZ" dirty="0"/>
            </a:p>
          </p:txBody>
        </p:sp>
        <p:pic>
          <p:nvPicPr>
            <p:cNvPr id="6" name="Obrázek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03" y="1828800"/>
              <a:ext cx="3907597" cy="2315926"/>
            </a:xfrm>
            <a:prstGeom prst="rect">
              <a:avLst/>
            </a:prstGeom>
          </p:spPr>
        </p:pic>
        <p:pic>
          <p:nvPicPr>
            <p:cNvPr id="14" name="Obrázek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6357" y="1981200"/>
              <a:ext cx="3866589" cy="1752402"/>
            </a:xfrm>
            <a:prstGeom prst="rect">
              <a:avLst/>
            </a:prstGeom>
          </p:spPr>
        </p:pic>
      </p:grpSp>
    </p:spTree>
    <p:extLst>
      <p:ext uri="{BB962C8B-B14F-4D97-AF65-F5344CB8AC3E}">
        <p14:creationId xmlns:p14="http://schemas.microsoft.com/office/powerpoint/2010/main" val="8329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
                                        </p:tgtEl>
                                      </p:cBhvr>
                                      <p:by x="25000" y="25000"/>
                                    </p:animScale>
                                  </p:childTnLst>
                                </p:cTn>
                              </p:par>
                              <p:par>
                                <p:cTn id="7" presetID="42" presetClass="path" presetSubtype="0" accel="50000" decel="50000" fill="hold" nodeType="withEffect">
                                  <p:stCondLst>
                                    <p:cond delay="0"/>
                                  </p:stCondLst>
                                  <p:childTnLst>
                                    <p:animMotion origin="layout" path="M -3.61111E-6 -2.96296E-6 L -0.06684 -0.22268 " pathEditMode="relative" rAng="0" ptsTypes="AA">
                                      <p:cBhvr>
                                        <p:cTn id="8" dur="1000" fill="hold"/>
                                        <p:tgtEl>
                                          <p:spTgt spid="3"/>
                                        </p:tgtEl>
                                        <p:attrNameLst>
                                          <p:attrName>ppt_x</p:attrName>
                                          <p:attrName>ppt_y</p:attrName>
                                        </p:attrNameLst>
                                      </p:cBhvr>
                                      <p:rCtr x="-3351" y="-1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délník s jedním zakulaceným rohem 10"/>
          <p:cNvSpPr/>
          <p:nvPr/>
        </p:nvSpPr>
        <p:spPr>
          <a:xfrm>
            <a:off x="2438400" y="1524000"/>
            <a:ext cx="2971800" cy="1981200"/>
          </a:xfrm>
          <a:prstGeom prst="round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Laboratory log</a:t>
            </a:r>
            <a:endParaRPr lang="cs-CZ" dirty="0"/>
          </a:p>
        </p:txBody>
      </p:sp>
      <p:pic>
        <p:nvPicPr>
          <p:cNvPr id="15" name="Obráze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18" y="1994338"/>
            <a:ext cx="1452770" cy="1169101"/>
          </a:xfrm>
          <a:prstGeom prst="rect">
            <a:avLst/>
          </a:prstGeom>
        </p:spPr>
      </p:pic>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r>
              <a:rPr lang="en-US" sz="2400" dirty="0" smtClean="0">
                <a:solidFill>
                  <a:schemeClr val="tx1"/>
                </a:solidFill>
              </a:rPr>
              <a:t>10</a:t>
            </a:r>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 name="Skupina 2"/>
          <p:cNvGrpSpPr/>
          <p:nvPr/>
        </p:nvGrpSpPr>
        <p:grpSpPr>
          <a:xfrm>
            <a:off x="2763947" y="1981200"/>
            <a:ext cx="2433419" cy="1219200"/>
            <a:chOff x="3313" y="1828800"/>
            <a:chExt cx="9140687" cy="4579699"/>
          </a:xfrm>
        </p:grpSpPr>
        <p:pic>
          <p:nvPicPr>
            <p:cNvPr id="16" name="Obrázek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3" y="4366933"/>
              <a:ext cx="9140687" cy="2041566"/>
            </a:xfrm>
            <a:prstGeom prst="rect">
              <a:avLst/>
            </a:prstGeom>
          </p:spPr>
        </p:pic>
        <p:pic>
          <p:nvPicPr>
            <p:cNvPr id="6" name="Obrázek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03" y="1828800"/>
              <a:ext cx="3907597" cy="2315926"/>
            </a:xfrm>
            <a:prstGeom prst="rect">
              <a:avLst/>
            </a:prstGeom>
          </p:spPr>
        </p:pic>
        <p:pic>
          <p:nvPicPr>
            <p:cNvPr id="14" name="Obrázek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6357" y="1981200"/>
              <a:ext cx="3866589" cy="1752402"/>
            </a:xfrm>
            <a:prstGeom prst="rect">
              <a:avLst/>
            </a:prstGeom>
          </p:spPr>
        </p:pic>
      </p:grpSp>
    </p:spTree>
    <p:extLst>
      <p:ext uri="{BB962C8B-B14F-4D97-AF65-F5344CB8AC3E}">
        <p14:creationId xmlns:p14="http://schemas.microsoft.com/office/powerpoint/2010/main" val="2489295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délník s jedním zakulaceným rohem 10"/>
          <p:cNvSpPr/>
          <p:nvPr/>
        </p:nvSpPr>
        <p:spPr>
          <a:xfrm>
            <a:off x="2438400" y="1524000"/>
            <a:ext cx="2971800" cy="1981200"/>
          </a:xfrm>
          <a:prstGeom prst="round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Laboratory log</a:t>
            </a:r>
            <a:endParaRPr lang="cs-CZ" dirty="0"/>
          </a:p>
        </p:txBody>
      </p:sp>
      <p:pic>
        <p:nvPicPr>
          <p:cNvPr id="15" name="Obráze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18" y="1994338"/>
            <a:ext cx="1452770" cy="1169101"/>
          </a:xfrm>
          <a:prstGeom prst="rect">
            <a:avLst/>
          </a:prstGeom>
        </p:spPr>
      </p:pic>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r>
              <a:rPr lang="en-US" sz="2400" dirty="0" smtClean="0">
                <a:solidFill>
                  <a:schemeClr val="tx1"/>
                </a:solidFill>
              </a:rPr>
              <a:t>10</a:t>
            </a:r>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 name="Skupina 2"/>
          <p:cNvGrpSpPr/>
          <p:nvPr/>
        </p:nvGrpSpPr>
        <p:grpSpPr>
          <a:xfrm>
            <a:off x="2763947" y="1981200"/>
            <a:ext cx="2433419" cy="1219200"/>
            <a:chOff x="3313" y="1828800"/>
            <a:chExt cx="9140687" cy="4579699"/>
          </a:xfrm>
        </p:grpSpPr>
        <p:pic>
          <p:nvPicPr>
            <p:cNvPr id="16" name="Obrázek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3" y="4366933"/>
              <a:ext cx="9140687" cy="2041566"/>
            </a:xfrm>
            <a:prstGeom prst="rect">
              <a:avLst/>
            </a:prstGeom>
          </p:spPr>
        </p:pic>
        <p:pic>
          <p:nvPicPr>
            <p:cNvPr id="6" name="Obrázek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03" y="1828800"/>
              <a:ext cx="3907597" cy="2315926"/>
            </a:xfrm>
            <a:prstGeom prst="rect">
              <a:avLst/>
            </a:prstGeom>
          </p:spPr>
        </p:pic>
        <p:pic>
          <p:nvPicPr>
            <p:cNvPr id="14" name="Obrázek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6357" y="1981200"/>
              <a:ext cx="3866589" cy="1752402"/>
            </a:xfrm>
            <a:prstGeom prst="rect">
              <a:avLst/>
            </a:prstGeom>
          </p:spPr>
        </p:pic>
      </p:grpSp>
      <p:sp>
        <p:nvSpPr>
          <p:cNvPr id="12" name="Válec 11"/>
          <p:cNvSpPr/>
          <p:nvPr/>
        </p:nvSpPr>
        <p:spPr>
          <a:xfrm>
            <a:off x="5802577" y="1536880"/>
            <a:ext cx="1771487" cy="1968319"/>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Computational</a:t>
            </a:r>
          </a:p>
          <a:p>
            <a:pPr algn="ctr"/>
            <a:r>
              <a:rPr lang="en-US" dirty="0" smtClean="0"/>
              <a:t>Chemistry</a:t>
            </a:r>
          </a:p>
          <a:p>
            <a:pPr algn="ctr"/>
            <a:r>
              <a:rPr lang="en-US" dirty="0" smtClean="0"/>
              <a:t>Data</a:t>
            </a:r>
          </a:p>
          <a:p>
            <a:pPr algn="ctr"/>
            <a:endParaRPr lang="en-US" dirty="0"/>
          </a:p>
          <a:p>
            <a:pPr algn="ctr"/>
            <a:r>
              <a:rPr lang="en-US" dirty="0" smtClean="0"/>
              <a:t>(GB)</a:t>
            </a:r>
            <a:endParaRPr lang="cs-CZ" dirty="0"/>
          </a:p>
        </p:txBody>
      </p:sp>
    </p:spTree>
    <p:extLst>
      <p:ext uri="{BB962C8B-B14F-4D97-AF65-F5344CB8AC3E}">
        <p14:creationId xmlns:p14="http://schemas.microsoft.com/office/powerpoint/2010/main" val="16609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délník s jedním zakulaceným rohem 10"/>
          <p:cNvSpPr/>
          <p:nvPr/>
        </p:nvSpPr>
        <p:spPr>
          <a:xfrm>
            <a:off x="2438400" y="1524000"/>
            <a:ext cx="2971800" cy="1981200"/>
          </a:xfrm>
          <a:prstGeom prst="round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Laboratory log</a:t>
            </a:r>
            <a:endParaRPr lang="cs-CZ" dirty="0"/>
          </a:p>
        </p:txBody>
      </p:sp>
      <p:pic>
        <p:nvPicPr>
          <p:cNvPr id="15" name="Obráze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18" y="1994338"/>
            <a:ext cx="1452770" cy="1169101"/>
          </a:xfrm>
          <a:prstGeom prst="rect">
            <a:avLst/>
          </a:prstGeom>
        </p:spPr>
      </p:pic>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r>
              <a:rPr lang="en-US" sz="2400" dirty="0" smtClean="0">
                <a:solidFill>
                  <a:schemeClr val="tx1"/>
                </a:solidFill>
              </a:rPr>
              <a:t>10</a:t>
            </a:r>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 name="Skupina 2"/>
          <p:cNvGrpSpPr/>
          <p:nvPr/>
        </p:nvGrpSpPr>
        <p:grpSpPr>
          <a:xfrm>
            <a:off x="2763947" y="1981200"/>
            <a:ext cx="2433419" cy="1219200"/>
            <a:chOff x="3313" y="1828800"/>
            <a:chExt cx="9140687" cy="4579699"/>
          </a:xfrm>
        </p:grpSpPr>
        <p:pic>
          <p:nvPicPr>
            <p:cNvPr id="16" name="Obrázek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3" y="4366933"/>
              <a:ext cx="9140687" cy="2041566"/>
            </a:xfrm>
            <a:prstGeom prst="rect">
              <a:avLst/>
            </a:prstGeom>
          </p:spPr>
        </p:pic>
        <p:pic>
          <p:nvPicPr>
            <p:cNvPr id="6" name="Obrázek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03" y="1828800"/>
              <a:ext cx="3907597" cy="2315926"/>
            </a:xfrm>
            <a:prstGeom prst="rect">
              <a:avLst/>
            </a:prstGeom>
          </p:spPr>
        </p:pic>
        <p:pic>
          <p:nvPicPr>
            <p:cNvPr id="14" name="Obrázek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6357" y="1981200"/>
              <a:ext cx="3866589" cy="1752402"/>
            </a:xfrm>
            <a:prstGeom prst="rect">
              <a:avLst/>
            </a:prstGeom>
          </p:spPr>
        </p:pic>
      </p:grpSp>
      <p:sp>
        <p:nvSpPr>
          <p:cNvPr id="12" name="Válec 11"/>
          <p:cNvSpPr/>
          <p:nvPr/>
        </p:nvSpPr>
        <p:spPr>
          <a:xfrm>
            <a:off x="5802577" y="1536880"/>
            <a:ext cx="1771487" cy="1968319"/>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Computational</a:t>
            </a:r>
          </a:p>
          <a:p>
            <a:pPr algn="ctr"/>
            <a:r>
              <a:rPr lang="en-US" dirty="0" smtClean="0"/>
              <a:t>Chemistry</a:t>
            </a:r>
          </a:p>
          <a:p>
            <a:pPr algn="ctr"/>
            <a:r>
              <a:rPr lang="en-US" dirty="0" smtClean="0"/>
              <a:t>Data</a:t>
            </a:r>
          </a:p>
          <a:p>
            <a:pPr algn="ctr"/>
            <a:endParaRPr lang="en-US" dirty="0"/>
          </a:p>
          <a:p>
            <a:pPr algn="ctr"/>
            <a:r>
              <a:rPr lang="en-US" dirty="0" smtClean="0"/>
              <a:t>(GB)</a:t>
            </a:r>
            <a:endParaRPr lang="cs-CZ" dirty="0"/>
          </a:p>
        </p:txBody>
      </p:sp>
      <p:pic>
        <p:nvPicPr>
          <p:cNvPr id="17" name="Obrázek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772" y="1482944"/>
            <a:ext cx="7345628" cy="4825176"/>
          </a:xfrm>
          <a:prstGeom prst="rect">
            <a:avLst/>
          </a:prstGeom>
        </p:spPr>
      </p:pic>
    </p:spTree>
    <p:extLst>
      <p:ext uri="{BB962C8B-B14F-4D97-AF65-F5344CB8AC3E}">
        <p14:creationId xmlns:p14="http://schemas.microsoft.com/office/powerpoint/2010/main" val="19997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4.44444E-6 L 0.40799 -0.19561 " pathEditMode="relative" rAng="0" ptsTypes="AA">
                                      <p:cBhvr>
                                        <p:cTn id="6" dur="1000" fill="hold"/>
                                        <p:tgtEl>
                                          <p:spTgt spid="17"/>
                                        </p:tgtEl>
                                        <p:attrNameLst>
                                          <p:attrName>ppt_x</p:attrName>
                                          <p:attrName>ppt_y</p:attrName>
                                        </p:attrNameLst>
                                      </p:cBhvr>
                                      <p:rCtr x="20399" y="-9792"/>
                                    </p:animMotion>
                                  </p:childTnLst>
                                </p:cTn>
                              </p:par>
                              <p:par>
                                <p:cTn id="7" presetID="6" presetClass="emph" presetSubtype="0" fill="hold" nodeType="withEffect">
                                  <p:stCondLst>
                                    <p:cond delay="0"/>
                                  </p:stCondLst>
                                  <p:childTnLst>
                                    <p:animScale>
                                      <p:cBhvr>
                                        <p:cTn id="8" dur="1000" fill="hold"/>
                                        <p:tgtEl>
                                          <p:spTgt spid="17"/>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5860</TotalTime>
  <Words>1741</Words>
  <Application>Microsoft Office PowerPoint</Application>
  <PresentationFormat>Předvádění na obrazovce (4:3)</PresentationFormat>
  <Paragraphs>437</Paragraphs>
  <Slides>38</Slides>
  <Notes>38</Notes>
  <HiddenSlides>0</HiddenSlides>
  <MMClips>1</MMClips>
  <ScaleCrop>false</ScaleCrop>
  <HeadingPairs>
    <vt:vector size="6" baseType="variant">
      <vt:variant>
        <vt:lpstr>Použitá písma</vt:lpstr>
      </vt:variant>
      <vt:variant>
        <vt:i4>2</vt:i4>
      </vt:variant>
      <vt:variant>
        <vt:lpstr>Motiv</vt:lpstr>
      </vt:variant>
      <vt:variant>
        <vt:i4>1</vt:i4>
      </vt:variant>
      <vt:variant>
        <vt:lpstr>Nadpisy snímků</vt:lpstr>
      </vt:variant>
      <vt:variant>
        <vt:i4>38</vt:i4>
      </vt:variant>
    </vt:vector>
  </HeadingPairs>
  <TitlesOfParts>
    <vt:vector size="41" baseType="lpstr">
      <vt:lpstr>Arial</vt:lpstr>
      <vt:lpstr>Calibri</vt:lpstr>
      <vt:lpstr>Office Theme</vt:lpstr>
      <vt:lpstr>Building cross-field national data repository</vt:lpstr>
      <vt:lpstr>Building cross-field national data repository</vt:lpstr>
      <vt:lpstr>CESNET, NTK, UCT Prague?</vt:lpstr>
      <vt:lpstr>Cross-field repository</vt:lpstr>
      <vt:lpstr>Department of Organic Chemistry</vt:lpstr>
      <vt:lpstr>Department of Organic Chemistry</vt:lpstr>
      <vt:lpstr>Department of Organic Chemistry</vt:lpstr>
      <vt:lpstr>Department of Organic Chemistry</vt:lpstr>
      <vt:lpstr>Department of Organic Chemistry</vt:lpstr>
      <vt:lpstr>Department of Organic Chemistry</vt:lpstr>
      <vt:lpstr>Department of Organic Chemistry</vt:lpstr>
      <vt:lpstr>Department of Organic Chemistry</vt:lpstr>
      <vt:lpstr>Romany Studies, Faculty  of Arts, Charles University</vt:lpstr>
      <vt:lpstr>Romany Studies, Faculty  of Arts, Charles University</vt:lpstr>
      <vt:lpstr>Romany Studies, Faculty  of Arts, Charles University</vt:lpstr>
      <vt:lpstr>Romany Studies, Faculty  of Arts, Charles University</vt:lpstr>
      <vt:lpstr>Romany Studies, Faculty  of Arts, Charles University</vt:lpstr>
      <vt:lpstr>Romany Studies, Faculty  of Arts, Charles University</vt:lpstr>
      <vt:lpstr>Comparison</vt:lpstr>
      <vt:lpstr>Our Quest</vt:lpstr>
      <vt:lpstr>Architecture</vt:lpstr>
      <vt:lpstr>Cross-field repository</vt:lpstr>
      <vt:lpstr>Cross-field repository</vt:lpstr>
      <vt:lpstr>Look and Feel – classical repository</vt:lpstr>
      <vt:lpstr>Look and Feel – classical repository</vt:lpstr>
      <vt:lpstr>Look and Feel – Romany studies</vt:lpstr>
      <vt:lpstr>Look and Feel – Romany studies</vt:lpstr>
      <vt:lpstr>Look and Feel – Romany studies</vt:lpstr>
      <vt:lpstr>Look and Feel – Romany studies</vt:lpstr>
      <vt:lpstr>Look and Feel – Romany studies</vt:lpstr>
      <vt:lpstr>Look and Feel – Spectroscopic data</vt:lpstr>
      <vt:lpstr>Look and Feel – Spectroscopic data</vt:lpstr>
      <vt:lpstr>Cross-field repository</vt:lpstr>
      <vt:lpstr>Cross-field repository</vt:lpstr>
      <vt:lpstr>Thanks</vt:lpstr>
      <vt:lpstr>Special thanks</vt:lpstr>
      <vt:lpstr>Architecture  end of the year</vt:lpstr>
      <vt:lpstr>Architecture - states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hornicek</dc:creator>
  <cp:lastModifiedBy>simek</cp:lastModifiedBy>
  <cp:revision>91</cp:revision>
  <dcterms:created xsi:type="dcterms:W3CDTF">2016-03-07T09:18:43Z</dcterms:created>
  <dcterms:modified xsi:type="dcterms:W3CDTF">2016-03-16T06:36:23Z</dcterms:modified>
</cp:coreProperties>
</file>